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616" r:id="rId2"/>
    <p:sldId id="621" r:id="rId3"/>
    <p:sldId id="701" r:id="rId4"/>
    <p:sldId id="648" r:id="rId5"/>
    <p:sldId id="663" r:id="rId6"/>
    <p:sldId id="710" r:id="rId7"/>
    <p:sldId id="728" r:id="rId8"/>
    <p:sldId id="711" r:id="rId9"/>
    <p:sldId id="729" r:id="rId10"/>
    <p:sldId id="481" r:id="rId11"/>
    <p:sldId id="365" r:id="rId12"/>
    <p:sldId id="730" r:id="rId13"/>
    <p:sldId id="574" r:id="rId14"/>
    <p:sldId id="618" r:id="rId15"/>
    <p:sldId id="363" r:id="rId16"/>
    <p:sldId id="617" r:id="rId17"/>
    <p:sldId id="479" r:id="rId18"/>
    <p:sldId id="380" r:id="rId19"/>
    <p:sldId id="736" r:id="rId20"/>
    <p:sldId id="575" r:id="rId21"/>
    <p:sldId id="260" r:id="rId22"/>
    <p:sldId id="576" r:id="rId23"/>
    <p:sldId id="552" r:id="rId24"/>
    <p:sldId id="553" r:id="rId25"/>
    <p:sldId id="657" r:id="rId26"/>
    <p:sldId id="658" r:id="rId27"/>
    <p:sldId id="465" r:id="rId28"/>
    <p:sldId id="496" r:id="rId29"/>
    <p:sldId id="735" r:id="rId30"/>
    <p:sldId id="381" r:id="rId31"/>
    <p:sldId id="257" r:id="rId32"/>
    <p:sldId id="372" r:id="rId33"/>
    <p:sldId id="497" r:id="rId34"/>
    <p:sldId id="737" r:id="rId35"/>
    <p:sldId id="738" r:id="rId36"/>
    <p:sldId id="455" r:id="rId37"/>
    <p:sldId id="731" r:id="rId38"/>
    <p:sldId id="438" r:id="rId39"/>
    <p:sldId id="588" r:id="rId40"/>
    <p:sldId id="732" r:id="rId41"/>
    <p:sldId id="590" r:id="rId42"/>
    <p:sldId id="592" r:id="rId43"/>
    <p:sldId id="733" r:id="rId44"/>
    <p:sldId id="595" r:id="rId45"/>
    <p:sldId id="597" r:id="rId46"/>
    <p:sldId id="430" r:id="rId47"/>
    <p:sldId id="599" r:id="rId48"/>
    <p:sldId id="506" r:id="rId49"/>
    <p:sldId id="411" r:id="rId50"/>
    <p:sldId id="413" r:id="rId51"/>
    <p:sldId id="415" r:id="rId52"/>
    <p:sldId id="502" r:id="rId53"/>
    <p:sldId id="417" r:id="rId54"/>
    <p:sldId id="419" r:id="rId55"/>
    <p:sldId id="421" r:id="rId56"/>
    <p:sldId id="400" r:id="rId57"/>
    <p:sldId id="509" r:id="rId58"/>
    <p:sldId id="402" r:id="rId59"/>
    <p:sldId id="401" r:id="rId60"/>
    <p:sldId id="403" r:id="rId61"/>
    <p:sldId id="404" r:id="rId62"/>
    <p:sldId id="444" r:id="rId63"/>
    <p:sldId id="457" r:id="rId64"/>
    <p:sldId id="458" r:id="rId65"/>
    <p:sldId id="396" r:id="rId66"/>
    <p:sldId id="308" r:id="rId67"/>
    <p:sldId id="393" r:id="rId68"/>
    <p:sldId id="314" r:id="rId69"/>
    <p:sldId id="454" r:id="rId70"/>
    <p:sldId id="450" r:id="rId71"/>
    <p:sldId id="424" r:id="rId72"/>
    <p:sldId id="521" r:id="rId73"/>
    <p:sldId id="440" r:id="rId74"/>
    <p:sldId id="441" r:id="rId75"/>
    <p:sldId id="469" r:id="rId76"/>
    <p:sldId id="423" r:id="rId77"/>
    <p:sldId id="425" r:id="rId78"/>
    <p:sldId id="472" r:id="rId79"/>
    <p:sldId id="456" r:id="rId80"/>
    <p:sldId id="446" r:id="rId81"/>
    <p:sldId id="462" r:id="rId82"/>
    <p:sldId id="464" r:id="rId83"/>
    <p:sldId id="478" r:id="rId84"/>
    <p:sldId id="482" r:id="rId85"/>
    <p:sldId id="460" r:id="rId86"/>
    <p:sldId id="513" r:id="rId87"/>
    <p:sldId id="739" r:id="rId88"/>
    <p:sldId id="510" r:id="rId89"/>
    <p:sldId id="522" r:id="rId90"/>
    <p:sldId id="525" r:id="rId91"/>
    <p:sldId id="526" r:id="rId92"/>
    <p:sldId id="336" r:id="rId93"/>
    <p:sldId id="709" r:id="rId94"/>
    <p:sldId id="338" r:id="rId95"/>
    <p:sldId id="339" r:id="rId96"/>
    <p:sldId id="357" r:id="rId97"/>
    <p:sldId id="554" r:id="rId98"/>
    <p:sldId id="570" r:id="rId99"/>
    <p:sldId id="558" r:id="rId100"/>
    <p:sldId id="559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907"/>
    <a:srgbClr val="7E0000"/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>
      <p:cViewPr>
        <p:scale>
          <a:sx n="89" d="100"/>
          <a:sy n="89" d="100"/>
        </p:scale>
        <p:origin x="636" y="342"/>
      </p:cViewPr>
      <p:guideLst/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A92E-E0DE-4AF3-A081-E4AD234BBB3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0BC69-D851-4820-AA4B-0BA0AAC5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3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Astronomy </a:t>
            </a:r>
            <a:r>
              <a:rPr lang="pl-PL" dirty="0" smtClean="0"/>
              <a:t>ąęśółżźńć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0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ąęśółżźńć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6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History and his life    </a:t>
            </a:r>
            <a:r>
              <a:rPr lang="en-US" dirty="0" err="1" smtClean="0"/>
              <a:t>ąęśółżźńć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Philosophy </a:t>
            </a:r>
            <a:r>
              <a:rPr lang="en-US" dirty="0" err="1" smtClean="0"/>
              <a:t>ąęśółżźńć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smtClean="0">
                <a:solidFill>
                  <a:srgbClr val="0070C0"/>
                </a:solidFill>
              </a:rPr>
              <a:t>Copernicus</a:t>
            </a:r>
            <a:r>
              <a:rPr lang="en-US" sz="1200" u="sng" dirty="0" smtClean="0">
                <a:solidFill>
                  <a:srgbClr val="0070C0"/>
                </a:solidFill>
              </a:rPr>
              <a:t>: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sz="12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sz="12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7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D68E-84A6-4FDC-ABD5-22FEAF6F1A0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slide" Target="slide22.xml"/><Relationship Id="rId3" Type="http://schemas.openxmlformats.org/officeDocument/2006/relationships/slide" Target="slide20.xml"/><Relationship Id="rId7" Type="http://schemas.openxmlformats.org/officeDocument/2006/relationships/slide" Target="slide41.xml"/><Relationship Id="rId12" Type="http://schemas.openxmlformats.org/officeDocument/2006/relationships/slide" Target="slide30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5.wav"/><Relationship Id="rId5" Type="http://schemas.openxmlformats.org/officeDocument/2006/relationships/slide" Target="slide26.xml"/><Relationship Id="rId15" Type="http://schemas.openxmlformats.org/officeDocument/2006/relationships/audio" Target="../media/audio6.wav"/><Relationship Id="rId10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audio" Target="../media/audio4.wav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164"/>
            <a:ext cx="4631821" cy="404218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600" dirty="0" smtClean="0">
                <a:hlinkClick r:id="rId3" action="ppaction://hlinksldjump" highlightClick="1">
                  <a:snd r:embed="rId4" name="click.wav"/>
                </a:hlinkClick>
              </a:rPr>
              <a:t>How did you really look like, Copernicus? </a:t>
            </a:r>
            <a:endParaRPr lang="en-US" sz="1600" b="1" u="sng" dirty="0" smtClean="0">
              <a:hlinkClick r:id="rId3" action="ppaction://hlinksldjump" highlightClick="1">
                <a:snd r:embed="rId4" name="click.wav"/>
              </a:hlinkClick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12311" y="5151187"/>
            <a:ext cx="1206636" cy="2580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Good morning</a:t>
            </a:r>
            <a:endParaRPr lang="en-US" sz="1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33432" y="5430515"/>
            <a:ext cx="1815765" cy="287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363663" algn="l"/>
              </a:tabLst>
            </a:pPr>
            <a:r>
              <a:rPr lang="en-US" alt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 something</a:t>
            </a:r>
            <a:endParaRPr lang="en-US" altLang="en-US" sz="900" dirty="0" smtClean="0"/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21314" y="1186082"/>
            <a:ext cx="1750686" cy="40575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Powiedz</a:t>
            </a:r>
            <a:r>
              <a:rPr lang="en-US" sz="1800" dirty="0" smtClean="0"/>
              <a:t> “</a:t>
            </a:r>
            <a:r>
              <a:rPr lang="en-US" sz="1800" dirty="0" err="1" smtClean="0"/>
              <a:t>dupa</a:t>
            </a:r>
            <a:r>
              <a:rPr lang="en-US" sz="1800" dirty="0" smtClean="0"/>
              <a:t>”.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0864" y="3185885"/>
            <a:ext cx="1248398" cy="462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piernik</a:t>
            </a:r>
            <a:r>
              <a:rPr lang="en-US" dirty="0" smtClean="0"/>
              <a:t>.</a:t>
            </a:r>
          </a:p>
        </p:txBody>
      </p:sp>
      <p:sp>
        <p:nvSpPr>
          <p:cNvPr id="8" name="Content Placeholder 2">
            <a:hlinkClick r:id="rId5" action="ppaction://hlinksldjump" highlightClick="1">
              <a:snd r:embed="rId6" name="explode.wav"/>
            </a:hlinkClick>
          </p:cNvPr>
          <p:cNvSpPr txBox="1">
            <a:spLocks/>
          </p:cNvSpPr>
          <p:nvPr/>
        </p:nvSpPr>
        <p:spPr>
          <a:xfrm>
            <a:off x="6032793" y="479173"/>
            <a:ext cx="1368663" cy="290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Jak</a:t>
            </a:r>
            <a:r>
              <a:rPr lang="en-US" sz="1200" dirty="0" smtClean="0"/>
              <a:t> </a:t>
            </a:r>
            <a:r>
              <a:rPr lang="en-US" sz="1200" dirty="0" err="1" smtClean="0"/>
              <a:t>masz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imie</a:t>
            </a:r>
            <a:r>
              <a:rPr lang="en-US" sz="1200" dirty="0" smtClean="0"/>
              <a:t>?</a:t>
            </a:r>
          </a:p>
          <a:p>
            <a:pPr>
              <a:spcBef>
                <a:spcPts val="0"/>
              </a:spcBef>
            </a:pP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7444" y="0"/>
            <a:ext cx="2106472" cy="4046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Pierniki</a:t>
            </a:r>
            <a:r>
              <a:rPr lang="en-US" sz="1800" dirty="0" smtClean="0"/>
              <a:t> w </a:t>
            </a:r>
            <a:r>
              <a:rPr lang="en-US" sz="1800" dirty="0" err="1" smtClean="0"/>
              <a:t>Toruniu</a:t>
            </a: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Content Placeholder 2">
            <a:hlinkClick r:id="rId7" action="ppaction://hlinksldjump" highlightClick="1">
              <a:snd r:embed="rId8" name="bomb.wav"/>
            </a:hlinkClick>
          </p:cNvPr>
          <p:cNvSpPr txBox="1">
            <a:spLocks/>
          </p:cNvSpPr>
          <p:nvPr/>
        </p:nvSpPr>
        <p:spPr>
          <a:xfrm>
            <a:off x="8902" y="1268569"/>
            <a:ext cx="2648482" cy="257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 smtClean="0">
                <a:hlinkClick r:id="rId7" action="ppaction://hlinksldjump">
                  <a:snd r:embed="rId9" name="chimes.wav"/>
                </a:hlinkClick>
              </a:rPr>
              <a:t>Co </a:t>
            </a:r>
            <a:r>
              <a:rPr lang="en-US" sz="1400" u="sng" dirty="0" err="1" smtClean="0">
                <a:hlinkClick r:id="rId7" action="ppaction://hlinksldjump">
                  <a:snd r:embed="rId9" name="chimes.wav"/>
                </a:hlinkClick>
              </a:rPr>
              <a:t>masz</a:t>
            </a:r>
            <a:r>
              <a:rPr lang="en-US" sz="1400" u="sng" dirty="0" smtClean="0">
                <a:hlinkClick r:id="rId7" action="ppaction://hlinksldjump">
                  <a:snd r:embed="rId9" name="chimes.wav"/>
                </a:hlinkClick>
              </a:rPr>
              <a:t> w </a:t>
            </a:r>
            <a:r>
              <a:rPr lang="en-US" sz="1400" u="sng" dirty="0" err="1" smtClean="0">
                <a:hlinkClick r:id="rId7" action="ppaction://hlinksldjump">
                  <a:snd r:embed="rId9" name="chimes.wav"/>
                </a:hlinkClick>
              </a:rPr>
              <a:t>srodku</a:t>
            </a:r>
            <a:r>
              <a:rPr lang="en-US" sz="1400" u="sng" dirty="0" smtClean="0">
                <a:hlinkClick r:id="rId7" action="ppaction://hlinksldjump">
                  <a:snd r:embed="rId9" name="chimes.wav"/>
                </a:hlinkClick>
              </a:rPr>
              <a:t> </a:t>
            </a:r>
            <a:r>
              <a:rPr lang="en-US" sz="1400" u="sng" dirty="0" err="1" smtClean="0">
                <a:hlinkClick r:id="rId7" action="ppaction://hlinksldjump">
                  <a:snd r:embed="rId9" name="chimes.wav"/>
                </a:hlinkClick>
              </a:rPr>
              <a:t>ciala</a:t>
            </a:r>
            <a:r>
              <a:rPr lang="en-US" sz="1400" u="sng" dirty="0" smtClean="0">
                <a:hlinkClick r:id="rId7" action="ppaction://hlinksldjump">
                  <a:snd r:embed="rId9" name="chimes.wav"/>
                </a:hlinkClick>
              </a:rPr>
              <a:t>, </a:t>
            </a:r>
            <a:r>
              <a:rPr lang="en-US" sz="1400" u="sng" dirty="0" err="1" smtClean="0">
                <a:hlinkClick r:id="rId7" action="ppaction://hlinksldjump">
                  <a:snd r:embed="rId9" name="chimes.wav"/>
                </a:hlinkClick>
              </a:rPr>
              <a:t>Koperniku</a:t>
            </a:r>
            <a:r>
              <a:rPr lang="en-US" sz="1400" u="sng" dirty="0" smtClean="0">
                <a:hlinkClick r:id="rId7" action="ppaction://hlinksldjump">
                  <a:snd r:embed="rId9" name="chimes.wav"/>
                </a:hlinkClick>
              </a:rPr>
              <a:t>?</a:t>
            </a:r>
            <a:endParaRPr lang="en-US" sz="1400" u="sng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077778" y="3992247"/>
            <a:ext cx="4072281" cy="32868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Gdzie</a:t>
            </a:r>
            <a:r>
              <a:rPr lang="en-US" sz="1600" dirty="0" smtClean="0"/>
              <a:t> ty </a:t>
            </a:r>
            <a:r>
              <a:rPr lang="en-US" sz="1600" dirty="0" err="1" smtClean="0"/>
              <a:t>jesteś</a:t>
            </a:r>
            <a:r>
              <a:rPr lang="en-US" sz="1600" dirty="0" smtClean="0"/>
              <a:t> </a:t>
            </a:r>
            <a:r>
              <a:rPr lang="en-US" sz="1600" dirty="0" err="1" smtClean="0"/>
              <a:t>Koperniku</a:t>
            </a:r>
            <a:r>
              <a:rPr lang="en-US" sz="1600" dirty="0" smtClean="0"/>
              <a:t>, </a:t>
            </a:r>
            <a:r>
              <a:rPr lang="en-US" sz="1600" dirty="0" err="1" smtClean="0"/>
              <a:t>czy</a:t>
            </a:r>
            <a:r>
              <a:rPr lang="en-US" sz="1600" dirty="0" smtClean="0"/>
              <a:t> </a:t>
            </a:r>
            <a:r>
              <a:rPr lang="en-US" sz="1600" dirty="0" err="1" smtClean="0"/>
              <a:t>jesteś</a:t>
            </a:r>
            <a:r>
              <a:rPr lang="en-US" sz="1600" dirty="0" smtClean="0"/>
              <a:t> w </a:t>
            </a:r>
            <a:r>
              <a:rPr lang="en-US" sz="1600" dirty="0" err="1" smtClean="0"/>
              <a:t>Niebie</a:t>
            </a:r>
            <a:r>
              <a:rPr lang="en-US" sz="1600" dirty="0" smtClean="0"/>
              <a:t>?</a:t>
            </a:r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55004" y="2001093"/>
            <a:ext cx="5079726" cy="340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Jeśli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</a:t>
            </a:r>
            <a:r>
              <a:rPr lang="en-US" sz="1800" dirty="0" err="1" smtClean="0"/>
              <a:t>jesteś</a:t>
            </a:r>
            <a:r>
              <a:rPr lang="en-US" sz="1800" dirty="0" smtClean="0"/>
              <a:t> </a:t>
            </a:r>
            <a:r>
              <a:rPr lang="en-US" sz="1800" dirty="0" err="1" smtClean="0"/>
              <a:t>Kopernikiem</a:t>
            </a:r>
            <a:r>
              <a:rPr lang="en-US" sz="1800" dirty="0" smtClean="0"/>
              <a:t>, to </a:t>
            </a:r>
            <a:r>
              <a:rPr lang="en-US" sz="1800" dirty="0" err="1" smtClean="0"/>
              <a:t>dlaczego</a:t>
            </a:r>
            <a:r>
              <a:rPr lang="en-US" sz="1800" dirty="0" smtClean="0"/>
              <a:t> go </a:t>
            </a:r>
            <a:r>
              <a:rPr lang="en-US" sz="1800" dirty="0" err="1" smtClean="0"/>
              <a:t>udajesz</a:t>
            </a:r>
            <a:r>
              <a:rPr lang="en-US" sz="1800" dirty="0" smtClean="0"/>
              <a:t>?</a:t>
            </a:r>
            <a:r>
              <a:rPr lang="en-US" sz="1800" b="1" dirty="0" smtClean="0"/>
              <a:t> </a:t>
            </a:r>
            <a:endParaRPr lang="en-US" sz="1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877300" y="4345149"/>
            <a:ext cx="3272759" cy="39070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Hey robot, do you have a soul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</a:t>
            </a:r>
          </a:p>
          <a:p>
            <a:pPr marL="0" indent="0" algn="ctr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83979" y="6093299"/>
            <a:ext cx="2764655" cy="3651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/>
              <a:t>Czy</a:t>
            </a:r>
            <a:r>
              <a:rPr lang="en-US" sz="1400" dirty="0" smtClean="0"/>
              <a:t> </a:t>
            </a:r>
            <a:r>
              <a:rPr lang="en-US" sz="1400" dirty="0" err="1" smtClean="0"/>
              <a:t>masz</a:t>
            </a:r>
            <a:r>
              <a:rPr lang="en-US" sz="1400" dirty="0" smtClean="0"/>
              <a:t> </a:t>
            </a:r>
            <a:r>
              <a:rPr lang="en-US" sz="1400" dirty="0" err="1" smtClean="0"/>
              <a:t>wolną</a:t>
            </a:r>
            <a:r>
              <a:rPr lang="en-US" sz="1400" dirty="0" smtClean="0"/>
              <a:t> </a:t>
            </a:r>
            <a:r>
              <a:rPr lang="en-US" sz="1400" dirty="0" err="1" smtClean="0"/>
              <a:t>wolę</a:t>
            </a:r>
            <a:r>
              <a:rPr lang="en-US" sz="1400" dirty="0" smtClean="0"/>
              <a:t>, </a:t>
            </a:r>
            <a:r>
              <a:rPr lang="en-US" sz="1400" dirty="0" err="1" smtClean="0"/>
              <a:t>robocie</a:t>
            </a:r>
            <a:r>
              <a:rPr lang="en-US" sz="1400" dirty="0" smtClean="0"/>
              <a:t>?</a:t>
            </a:r>
            <a:r>
              <a:rPr lang="en-US" sz="1400" b="1" dirty="0" smtClean="0"/>
              <a:t>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76841" y="875706"/>
            <a:ext cx="2804623" cy="326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Co </a:t>
            </a:r>
            <a:r>
              <a:rPr lang="en-US" sz="1800" dirty="0" err="1" smtClean="0"/>
              <a:t>masz</a:t>
            </a:r>
            <a:r>
              <a:rPr lang="en-US" sz="1800" dirty="0" smtClean="0"/>
              <a:t> w </a:t>
            </a:r>
            <a:r>
              <a:rPr lang="en-US" sz="1800" dirty="0" err="1" smtClean="0"/>
              <a:t>srodku</a:t>
            </a:r>
            <a:r>
              <a:rPr lang="en-US" sz="1800" dirty="0" smtClean="0"/>
              <a:t>, </a:t>
            </a:r>
            <a:r>
              <a:rPr lang="en-US" sz="1800" dirty="0" err="1" smtClean="0"/>
              <a:t>robocie</a:t>
            </a:r>
            <a:r>
              <a:rPr lang="en-US" sz="1800" dirty="0" smtClean="0"/>
              <a:t>?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902" y="477568"/>
            <a:ext cx="3348281" cy="36235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Did you have a long nose?</a:t>
            </a:r>
            <a:endParaRPr lang="en-US" sz="1600" dirty="0" smtClean="0">
              <a:hlinkClick r:id="rId10" action="ppaction://hlinksldjump" highlightClick="1">
                <a:snd r:embed="rId11" name="hammer.wav"/>
              </a:hlinkClick>
            </a:endParaRPr>
          </a:p>
        </p:txBody>
      </p:sp>
      <p:sp>
        <p:nvSpPr>
          <p:cNvPr id="22" name="Content Placeholder 2">
            <a:hlinkClick r:id="rId12" action="ppaction://hlinksldjump" highlightClick="1">
              <a:snd r:embed="rId11" name="hammer.wav"/>
            </a:hlinkClick>
          </p:cNvPr>
          <p:cNvSpPr txBox="1">
            <a:spLocks/>
          </p:cNvSpPr>
          <p:nvPr/>
        </p:nvSpPr>
        <p:spPr>
          <a:xfrm>
            <a:off x="5003598" y="6455641"/>
            <a:ext cx="2300585" cy="3962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Did you have black hair?</a:t>
            </a:r>
            <a:endParaRPr lang="en-US" sz="1600" dirty="0">
              <a:hlinkClick r:id="rId10" action="ppaction://hlinksldjump" highlightClick="1">
                <a:snd r:embed="rId11" name="hammer.wav"/>
              </a:hlinkClick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4834" y="873113"/>
            <a:ext cx="3022007" cy="37748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Is it true that you had a long hair?</a:t>
            </a:r>
            <a:endParaRPr lang="en-US" sz="1600" dirty="0" smtClean="0">
              <a:hlinkClick r:id="rId10" action="ppaction://hlinksldjump" highlightClick="1">
                <a:snd r:embed="rId11" name="hammer.wav"/>
              </a:hlinkClick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304183" y="6313106"/>
            <a:ext cx="4850958" cy="530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your face like?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5" name="Content Placeholder 2">
            <a:hlinkClick r:id="rId12" action="ppaction://hlinksldjump" highlightClick="1">
              <a:snd r:embed="rId6" name="explode.wav"/>
            </a:hlinkClick>
          </p:cNvPr>
          <p:cNvSpPr txBox="1">
            <a:spLocks/>
          </p:cNvSpPr>
          <p:nvPr/>
        </p:nvSpPr>
        <p:spPr>
          <a:xfrm>
            <a:off x="8902" y="6313106"/>
            <a:ext cx="4994696" cy="5302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color of your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hair?</a:t>
            </a:r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ontent Placeholder 2">
            <a:hlinkClick r:id="rId13" action="ppaction://hlinksldjump" highlightClick="1">
              <a:snd r:embed="rId9" name="chimes.wav"/>
            </a:hlinkClick>
          </p:cNvPr>
          <p:cNvSpPr txBox="1">
            <a:spLocks/>
          </p:cNvSpPr>
          <p:nvPr/>
        </p:nvSpPr>
        <p:spPr>
          <a:xfrm>
            <a:off x="9118947" y="5139460"/>
            <a:ext cx="3031112" cy="5484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painted you?</a:t>
            </a:r>
          </a:p>
        </p:txBody>
      </p:sp>
      <p:sp>
        <p:nvSpPr>
          <p:cNvPr id="27" name="Content Placeholder 2">
            <a:hlinkClick r:id="rId14" action="ppaction://hlinksldjump">
              <a:snd r:embed="rId15" name="whoosh.wav"/>
            </a:hlinkClick>
          </p:cNvPr>
          <p:cNvSpPr txBox="1">
            <a:spLocks/>
          </p:cNvSpPr>
          <p:nvPr/>
        </p:nvSpPr>
        <p:spPr>
          <a:xfrm>
            <a:off x="7435197" y="5711388"/>
            <a:ext cx="4714862" cy="578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town you were born?</a:t>
            </a:r>
          </a:p>
        </p:txBody>
      </p:sp>
      <p:sp>
        <p:nvSpPr>
          <p:cNvPr id="28" name="Content Placeholder 2">
            <a:hlinkClick r:id="rId16" action="ppaction://hlinksldjump" highlightClick="1">
              <a:snd r:embed="rId6" name="explode.wav"/>
            </a:hlinkClick>
          </p:cNvPr>
          <p:cNvSpPr txBox="1">
            <a:spLocks/>
          </p:cNvSpPr>
          <p:nvPr/>
        </p:nvSpPr>
        <p:spPr>
          <a:xfrm>
            <a:off x="8734425" y="4723516"/>
            <a:ext cx="3415634" cy="40421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hlinkClick r:id="rId3" action="ppaction://hlinksldjump" highlightClick="1">
                  <a:snd r:embed="rId4" name="click.wav"/>
                </a:hlinkClick>
              </a:rPr>
              <a:t>Can you show how you really looked,? </a:t>
            </a:r>
            <a:endParaRPr lang="en-US" sz="1600" b="1" dirty="0" smtClean="0">
              <a:hlinkClick r:id="rId3" action="ppaction://hlinksldjump" highlightClick="1">
                <a:snd r:embed="rId4" name="click.wav"/>
              </a:hlinkClick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971498" y="5163234"/>
            <a:ext cx="906574" cy="29279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Howdy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160253" y="5112442"/>
            <a:ext cx="811246" cy="34358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Hello</a:t>
            </a: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899018" y="837370"/>
            <a:ext cx="1434414" cy="321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Wie</a:t>
            </a:r>
            <a:r>
              <a:rPr lang="en-US" sz="1600" dirty="0" smtClean="0"/>
              <a:t> heist Du?</a:t>
            </a:r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0192761" y="1556919"/>
            <a:ext cx="1957297" cy="4576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Sind </a:t>
            </a:r>
            <a:r>
              <a:rPr lang="en-US" sz="1800" dirty="0" err="1" smtClean="0"/>
              <a:t>Sie</a:t>
            </a:r>
            <a:r>
              <a:rPr lang="en-US" sz="1800" dirty="0" smtClean="0"/>
              <a:t> Deutsch ?</a:t>
            </a:r>
            <a:r>
              <a:rPr lang="en-US" sz="1800" b="1" dirty="0" smtClean="0"/>
              <a:t> </a:t>
            </a:r>
            <a:endParaRPr lang="en-US" sz="18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376451" y="437992"/>
            <a:ext cx="2624033" cy="435122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Haben</a:t>
            </a:r>
            <a:r>
              <a:rPr lang="en-US" sz="1600" dirty="0" smtClean="0"/>
              <a:t> </a:t>
            </a:r>
            <a:r>
              <a:rPr lang="en-US" sz="1600" dirty="0" err="1" smtClean="0"/>
              <a:t>Sie</a:t>
            </a:r>
            <a:r>
              <a:rPr lang="en-US" sz="1600" dirty="0" smtClean="0"/>
              <a:t> </a:t>
            </a:r>
            <a:r>
              <a:rPr lang="en-US" sz="1600" dirty="0" err="1" smtClean="0"/>
              <a:t>im</a:t>
            </a:r>
            <a:r>
              <a:rPr lang="en-US" sz="1600" dirty="0" smtClean="0"/>
              <a:t> Thorn </a:t>
            </a:r>
            <a:r>
              <a:rPr lang="en-US" sz="1600" dirty="0" err="1" smtClean="0"/>
              <a:t>geboren</a:t>
            </a:r>
            <a:r>
              <a:rPr lang="en-US" sz="1600" dirty="0" smtClean="0"/>
              <a:t>  ?</a:t>
            </a:r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184536" y="4709404"/>
            <a:ext cx="2501322" cy="443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Kopernik</a:t>
            </a:r>
            <a:r>
              <a:rPr lang="en-US" sz="1800" dirty="0" smtClean="0"/>
              <a:t> (</a:t>
            </a:r>
            <a:r>
              <a:rPr lang="en-US" sz="1800" dirty="0" err="1" smtClean="0"/>
              <a:t>stary</a:t>
            </a:r>
            <a:r>
              <a:rPr lang="en-US" sz="1800" dirty="0" smtClean="0"/>
              <a:t>) </a:t>
            </a:r>
            <a:r>
              <a:rPr lang="en-US" sz="1800" dirty="0" err="1" smtClean="0"/>
              <a:t>piernik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5" name="Content Placeholder 2">
            <a:hlinkClick r:id="rId5" action="ppaction://hlinksldjump" highlightClick="1">
              <a:snd r:embed="rId6" name="explode.wav"/>
            </a:hlinkClick>
          </p:cNvPr>
          <p:cNvSpPr txBox="1">
            <a:spLocks/>
          </p:cNvSpPr>
          <p:nvPr/>
        </p:nvSpPr>
        <p:spPr>
          <a:xfrm>
            <a:off x="10335041" y="3610882"/>
            <a:ext cx="1815018" cy="326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Jak</a:t>
            </a:r>
            <a:r>
              <a:rPr lang="en-US" sz="1200" dirty="0" smtClean="0"/>
              <a:t> </a:t>
            </a:r>
            <a:r>
              <a:rPr lang="en-US" sz="1200" dirty="0" err="1" smtClean="0"/>
              <a:t>się</a:t>
            </a:r>
            <a:r>
              <a:rPr lang="en-US" sz="1200" dirty="0" smtClean="0"/>
              <a:t> </a:t>
            </a:r>
            <a:r>
              <a:rPr lang="en-US" sz="1200" dirty="0" err="1" smtClean="0"/>
              <a:t>nazywasz</a:t>
            </a:r>
            <a:r>
              <a:rPr lang="en-US" sz="1200" dirty="0" smtClean="0"/>
              <a:t> </a:t>
            </a:r>
            <a:r>
              <a:rPr lang="en-US" sz="1200" dirty="0" err="1" smtClean="0"/>
              <a:t>robocie</a:t>
            </a:r>
            <a:r>
              <a:rPr lang="en-US" sz="1200" dirty="0" smtClean="0"/>
              <a:t>?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630779" y="3624564"/>
            <a:ext cx="2437720" cy="67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363663" algn="l"/>
              </a:tabLst>
            </a:pP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 something. </a:t>
            </a:r>
            <a:endParaRPr lang="en-US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6338" y="35355"/>
            <a:ext cx="17617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Good morning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20463" y="1535291"/>
            <a:ext cx="89951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Hi.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657384" y="1208463"/>
            <a:ext cx="29384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You are </a:t>
            </a:r>
            <a:r>
              <a:rPr lang="en-US" dirty="0" smtClean="0">
                <a:solidFill>
                  <a:srgbClr val="0070C0"/>
                </a:solidFill>
              </a:rPr>
              <a:t>welcome, Copernicus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85885" y="1963410"/>
            <a:ext cx="1486112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Good evening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58484" y="3243888"/>
            <a:ext cx="16860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Good afternoon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682688" y="5726587"/>
            <a:ext cx="802092" cy="4001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0" y="1552014"/>
            <a:ext cx="1941095" cy="402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You are (very) old.</a:t>
            </a:r>
          </a:p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597463" y="2861024"/>
            <a:ext cx="1632411" cy="690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Do you have Alzheimer?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-1" y="1947559"/>
            <a:ext cx="1941095" cy="402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rgbClr val="0070C0"/>
                </a:solidFill>
              </a:rPr>
              <a:t>Wie</a:t>
            </a:r>
            <a:r>
              <a:rPr lang="en-US" sz="1800" dirty="0" smtClean="0">
                <a:solidFill>
                  <a:srgbClr val="0070C0"/>
                </a:solidFill>
              </a:rPr>
              <a:t> alt </a:t>
            </a:r>
            <a:r>
              <a:rPr lang="en-US" sz="1800" dirty="0" err="1" smtClean="0">
                <a:solidFill>
                  <a:srgbClr val="0070C0"/>
                </a:solidFill>
              </a:rPr>
              <a:t>bist</a:t>
            </a:r>
            <a:r>
              <a:rPr lang="en-US" sz="1800" dirty="0" smtClean="0">
                <a:solidFill>
                  <a:srgbClr val="0070C0"/>
                </a:solidFill>
              </a:rPr>
              <a:t> du? </a:t>
            </a:r>
          </a:p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941094" y="1534277"/>
            <a:ext cx="2782424" cy="5094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name, robot?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217534" y="3157337"/>
            <a:ext cx="2664480" cy="496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Are you in Heavens?</a:t>
            </a:r>
            <a:br>
              <a:rPr lang="en-US" sz="20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266954" y="3203830"/>
            <a:ext cx="3367549" cy="419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name of this robot?</a:t>
            </a:r>
          </a:p>
          <a:p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059556" y="3610882"/>
            <a:ext cx="2275485" cy="366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name?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20595" y="5477561"/>
            <a:ext cx="3412925" cy="51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Ile jest </a:t>
            </a:r>
            <a:r>
              <a:rPr lang="en-US" sz="2000" dirty="0" err="1" smtClean="0"/>
              <a:t>trzy</a:t>
            </a:r>
            <a:r>
              <a:rPr lang="en-US" sz="2000" dirty="0" smtClean="0"/>
              <a:t> </a:t>
            </a:r>
            <a:r>
              <a:rPr lang="en-US" sz="2000" dirty="0" err="1" smtClean="0"/>
              <a:t>razy</a:t>
            </a:r>
            <a:r>
              <a:rPr lang="en-US" sz="2000" dirty="0" smtClean="0"/>
              <a:t> </a:t>
            </a:r>
            <a:r>
              <a:rPr lang="en-US" sz="2000" dirty="0" err="1" smtClean="0"/>
              <a:t>jedenaście</a:t>
            </a:r>
            <a:r>
              <a:rPr lang="en-US" sz="2000" dirty="0" smtClean="0"/>
              <a:t>?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-8433" y="4357633"/>
            <a:ext cx="4968196" cy="46405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Are you a robot or a human?</a:t>
            </a:r>
            <a:br>
              <a:rPr lang="en-US" sz="2400" dirty="0" smtClean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4834" y="4846871"/>
            <a:ext cx="4922264" cy="609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Where you really exist, Copernicus?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7748634" y="2339113"/>
            <a:ext cx="4431785" cy="50174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/>
              <a:t>Jaka</a:t>
            </a:r>
            <a:r>
              <a:rPr lang="en-US" sz="2000" dirty="0" smtClean="0"/>
              <a:t> jest </a:t>
            </a:r>
            <a:r>
              <a:rPr lang="en-US" sz="2000" dirty="0" err="1" smtClean="0"/>
              <a:t>stolica</a:t>
            </a:r>
            <a:r>
              <a:rPr lang="en-US" sz="2000" dirty="0" smtClean="0"/>
              <a:t> </a:t>
            </a:r>
            <a:r>
              <a:rPr lang="en-US" sz="2000" dirty="0" err="1" smtClean="0"/>
              <a:t>stanu</a:t>
            </a:r>
            <a:r>
              <a:rPr lang="en-US" sz="2000" dirty="0" smtClean="0"/>
              <a:t> Oregon w USA?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717736" y="2327754"/>
            <a:ext cx="5030898" cy="5321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Jaki jest </a:t>
            </a:r>
            <a:r>
              <a:rPr lang="en-US" sz="2800" dirty="0" err="1" smtClean="0"/>
              <a:t>najgł</a:t>
            </a:r>
            <a:r>
              <a:rPr lang="en-US" sz="2800" dirty="0" err="1"/>
              <a:t>ę</a:t>
            </a:r>
            <a:r>
              <a:rPr lang="en-US" sz="2800" dirty="0" err="1" smtClean="0"/>
              <a:t>bszy</a:t>
            </a:r>
            <a:r>
              <a:rPr lang="en-US" sz="2800" dirty="0" smtClean="0"/>
              <a:t> </a:t>
            </a:r>
            <a:r>
              <a:rPr lang="en-US" sz="2800" dirty="0" err="1" smtClean="0"/>
              <a:t>sens</a:t>
            </a:r>
            <a:r>
              <a:rPr lang="en-US" sz="2800" dirty="0" smtClean="0"/>
              <a:t> </a:t>
            </a:r>
            <a:r>
              <a:rPr lang="en-US" sz="2800" dirty="0" err="1" smtClean="0"/>
              <a:t>nauki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-1" y="3982330"/>
            <a:ext cx="5621501" cy="360786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Mikolaj</a:t>
            </a:r>
            <a:r>
              <a:rPr lang="en-US" dirty="0" smtClean="0"/>
              <a:t> </a:t>
            </a:r>
            <a:r>
              <a:rPr lang="en-US" dirty="0" err="1" smtClean="0"/>
              <a:t>Kopernik</a:t>
            </a:r>
            <a:r>
              <a:rPr lang="en-US" dirty="0" smtClean="0"/>
              <a:t> to jest </a:t>
            </a:r>
            <a:r>
              <a:rPr lang="en-US" dirty="0" err="1" smtClean="0"/>
              <a:t>Swi</a:t>
            </a:r>
            <a:r>
              <a:rPr lang="en-US" dirty="0" err="1"/>
              <a:t>ę</a:t>
            </a:r>
            <a:r>
              <a:rPr lang="en-US" dirty="0" err="1" smtClean="0"/>
              <a:t>ty</a:t>
            </a:r>
            <a:r>
              <a:rPr lang="en-US" dirty="0" smtClean="0"/>
              <a:t> </a:t>
            </a:r>
            <a:r>
              <a:rPr lang="en-US" dirty="0" err="1" smtClean="0"/>
              <a:t>Mikolaj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4735016" y="1560458"/>
            <a:ext cx="4585447" cy="489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Mikolaj</a:t>
            </a:r>
            <a:r>
              <a:rPr lang="en-US" dirty="0" smtClean="0"/>
              <a:t> </a:t>
            </a:r>
            <a:r>
              <a:rPr lang="en-US" dirty="0" err="1" smtClean="0"/>
              <a:t>Kopernik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swiety</a:t>
            </a:r>
            <a:r>
              <a:rPr lang="en-US" dirty="0" smtClean="0"/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5890229"/>
            <a:ext cx="4983979" cy="39942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Czy</a:t>
            </a:r>
            <a:r>
              <a:rPr lang="en-US" sz="1800" dirty="0" smtClean="0"/>
              <a:t> </a:t>
            </a:r>
            <a:r>
              <a:rPr lang="en-US" sz="1800" dirty="0" err="1" smtClean="0"/>
              <a:t>możesz</a:t>
            </a:r>
            <a:r>
              <a:rPr lang="en-US" sz="1800" dirty="0" smtClean="0"/>
              <a:t> </a:t>
            </a:r>
            <a:r>
              <a:rPr lang="en-US" sz="1800" dirty="0" err="1" smtClean="0"/>
              <a:t>ponosić</a:t>
            </a:r>
            <a:r>
              <a:rPr lang="en-US" sz="1800" dirty="0" smtClean="0"/>
              <a:t> </a:t>
            </a:r>
            <a:r>
              <a:rPr lang="en-US" sz="1800" dirty="0" err="1" smtClean="0"/>
              <a:t>odpowiedzialność</a:t>
            </a:r>
            <a:r>
              <a:rPr lang="en-US" sz="1800" dirty="0" smtClean="0"/>
              <a:t>, </a:t>
            </a:r>
            <a:r>
              <a:rPr lang="en-US" sz="1800" dirty="0" err="1" smtClean="0"/>
              <a:t>robocie</a:t>
            </a:r>
            <a:r>
              <a:rPr lang="en-US" sz="1800" dirty="0" smtClean="0"/>
              <a:t>?</a:t>
            </a:r>
            <a:r>
              <a:rPr lang="en-US" sz="1800" b="1" dirty="0" smtClean="0"/>
              <a:t> </a:t>
            </a:r>
            <a:endParaRPr lang="en-US" sz="1800" dirty="0" smtClean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3106617" y="5469070"/>
            <a:ext cx="2343661" cy="4019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A </a:t>
            </a:r>
            <a:r>
              <a:rPr lang="en-US" sz="1400" dirty="0" err="1" smtClean="0"/>
              <a:t>czy</a:t>
            </a:r>
            <a:r>
              <a:rPr lang="en-US" sz="1400" dirty="0" smtClean="0"/>
              <a:t> </a:t>
            </a:r>
            <a:r>
              <a:rPr lang="en-US" sz="1400" dirty="0" err="1" smtClean="0"/>
              <a:t>Bóg</a:t>
            </a:r>
            <a:r>
              <a:rPr lang="en-US" sz="1400" dirty="0" smtClean="0"/>
              <a:t> </a:t>
            </a:r>
            <a:r>
              <a:rPr lang="en-US" sz="1400" dirty="0" err="1" smtClean="0"/>
              <a:t>zna</a:t>
            </a:r>
            <a:r>
              <a:rPr lang="en-US" sz="1400" dirty="0" smtClean="0"/>
              <a:t> co </a:t>
            </a:r>
            <a:r>
              <a:rPr lang="en-US" sz="1400" dirty="0" err="1" smtClean="0"/>
              <a:t>pomyślisz</a:t>
            </a:r>
            <a:r>
              <a:rPr lang="en-US" sz="1400" dirty="0" smtClean="0"/>
              <a:t>?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7422268" y="419957"/>
            <a:ext cx="4769732" cy="41641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/>
              <a:t>Jesli</a:t>
            </a:r>
            <a:r>
              <a:rPr lang="en-US" sz="1400" dirty="0" smtClean="0"/>
              <a:t> </a:t>
            </a:r>
            <a:r>
              <a:rPr lang="en-US" sz="1400" dirty="0" err="1" smtClean="0"/>
              <a:t>pomyslisz</a:t>
            </a:r>
            <a:r>
              <a:rPr lang="en-US" sz="1400" dirty="0" smtClean="0"/>
              <a:t> </a:t>
            </a:r>
            <a:r>
              <a:rPr lang="en-US" sz="1400" dirty="0" err="1" smtClean="0"/>
              <a:t>liczbe</a:t>
            </a:r>
            <a:r>
              <a:rPr lang="en-US" sz="1400" dirty="0" smtClean="0"/>
              <a:t>, </a:t>
            </a:r>
            <a:r>
              <a:rPr lang="en-US" sz="1400" dirty="0" err="1" smtClean="0"/>
              <a:t>czy</a:t>
            </a:r>
            <a:r>
              <a:rPr lang="en-US" sz="1400" dirty="0" smtClean="0"/>
              <a:t> </a:t>
            </a:r>
            <a:r>
              <a:rPr lang="en-US" sz="1400" dirty="0" err="1" smtClean="0"/>
              <a:t>Bóg</a:t>
            </a:r>
            <a:r>
              <a:rPr lang="en-US" sz="1400" dirty="0" smtClean="0"/>
              <a:t> </a:t>
            </a:r>
            <a:r>
              <a:rPr lang="en-US" sz="1400" dirty="0" err="1" smtClean="0"/>
              <a:t>zna</a:t>
            </a:r>
            <a:r>
              <a:rPr lang="en-US" sz="1400" dirty="0" smtClean="0"/>
              <a:t> </a:t>
            </a:r>
            <a:r>
              <a:rPr lang="en-US" sz="1400" dirty="0" err="1" smtClean="0"/>
              <a:t>tę</a:t>
            </a:r>
            <a:r>
              <a:rPr lang="en-US" sz="1400" dirty="0" smtClean="0"/>
              <a:t> </a:t>
            </a:r>
            <a:r>
              <a:rPr lang="en-US" sz="1400" dirty="0" err="1" smtClean="0"/>
              <a:t>liczbę</a:t>
            </a:r>
            <a:r>
              <a:rPr lang="en-US" sz="1400" dirty="0" smtClean="0"/>
              <a:t> </a:t>
            </a:r>
            <a:r>
              <a:rPr lang="en-US" sz="1400" dirty="0" err="1" smtClean="0"/>
              <a:t>zanim</a:t>
            </a:r>
            <a:r>
              <a:rPr lang="en-US" sz="1400" dirty="0" smtClean="0"/>
              <a:t> ty </a:t>
            </a:r>
            <a:r>
              <a:rPr lang="en-US" sz="1400" dirty="0" err="1" smtClean="0"/>
              <a:t>ją</a:t>
            </a:r>
            <a:r>
              <a:rPr lang="en-US" sz="1400" dirty="0" smtClean="0"/>
              <a:t> </a:t>
            </a:r>
            <a:r>
              <a:rPr lang="en-US" sz="1400" dirty="0" err="1" smtClean="0"/>
              <a:t>pomyślisz</a:t>
            </a:r>
            <a:r>
              <a:rPr lang="en-US" sz="1400" dirty="0" smtClean="0"/>
              <a:t>?</a:t>
            </a:r>
            <a:r>
              <a:rPr lang="en-US" sz="1400" b="1" dirty="0" smtClean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7633858" y="-7626"/>
            <a:ext cx="4546562" cy="45200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Are you not ashamed that you were interested in alchemy and astrology?</a:t>
            </a:r>
            <a:r>
              <a:rPr lang="en-US" sz="1400" b="1" dirty="0" smtClean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7354244" y="832658"/>
            <a:ext cx="4837756" cy="693038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 err="1" smtClean="0"/>
              <a:t>Dziecko</a:t>
            </a:r>
            <a:r>
              <a:rPr lang="en-US" sz="1600" dirty="0" smtClean="0"/>
              <a:t>: </a:t>
            </a:r>
            <a:r>
              <a:rPr lang="en-US" sz="1600" dirty="0" err="1" smtClean="0"/>
              <a:t>Jeśli</a:t>
            </a:r>
            <a:r>
              <a:rPr lang="en-US" sz="1600" dirty="0" smtClean="0"/>
              <a:t> </a:t>
            </a:r>
            <a:r>
              <a:rPr lang="en-US" sz="1600" dirty="0" err="1" smtClean="0"/>
              <a:t>udajesz</a:t>
            </a:r>
            <a:r>
              <a:rPr lang="en-US" sz="1600" dirty="0" smtClean="0"/>
              <a:t> </a:t>
            </a:r>
            <a:r>
              <a:rPr lang="en-US" sz="1600" dirty="0" err="1" smtClean="0"/>
              <a:t>Kopernika</a:t>
            </a:r>
            <a:r>
              <a:rPr lang="en-US" sz="1600" dirty="0" smtClean="0"/>
              <a:t> </a:t>
            </a:r>
            <a:r>
              <a:rPr lang="en-US" sz="1600" dirty="0" err="1" smtClean="0"/>
              <a:t>który</a:t>
            </a:r>
            <a:r>
              <a:rPr lang="en-US" sz="1600" dirty="0" smtClean="0"/>
              <a:t> </a:t>
            </a:r>
            <a:r>
              <a:rPr lang="en-US" sz="1600" dirty="0" err="1" smtClean="0"/>
              <a:t>żył</a:t>
            </a:r>
            <a:r>
              <a:rPr lang="en-US" sz="1600" dirty="0" smtClean="0"/>
              <a:t> w 16 </a:t>
            </a:r>
            <a:r>
              <a:rPr lang="en-US" sz="1600" dirty="0" err="1" smtClean="0"/>
              <a:t>wieku</a:t>
            </a:r>
            <a:r>
              <a:rPr lang="en-US" sz="1600" dirty="0" smtClean="0"/>
              <a:t>, to </a:t>
            </a:r>
            <a:r>
              <a:rPr lang="en-US" sz="1600" dirty="0" err="1" smtClean="0"/>
              <a:t>dlaczego</a:t>
            </a:r>
            <a:r>
              <a:rPr lang="en-US" sz="1600" dirty="0" smtClean="0"/>
              <a:t> </a:t>
            </a:r>
            <a:r>
              <a:rPr lang="en-US" sz="1600" dirty="0" err="1" smtClean="0"/>
              <a:t>mówisz</a:t>
            </a:r>
            <a:r>
              <a:rPr lang="en-US" sz="1600" dirty="0" smtClean="0"/>
              <a:t> o </a:t>
            </a:r>
            <a:r>
              <a:rPr lang="en-US" sz="1600" dirty="0" err="1" smtClean="0"/>
              <a:t>komputerach</a:t>
            </a:r>
            <a:r>
              <a:rPr lang="en-US" sz="1600" dirty="0" smtClean="0"/>
              <a:t> </a:t>
            </a:r>
            <a:r>
              <a:rPr lang="en-US" sz="1600" dirty="0" err="1" smtClean="0"/>
              <a:t>które</a:t>
            </a:r>
            <a:r>
              <a:rPr lang="en-US" sz="1600" dirty="0" smtClean="0"/>
              <a:t> </a:t>
            </a:r>
            <a:r>
              <a:rPr lang="en-US" sz="1600" dirty="0" err="1" smtClean="0"/>
              <a:t>wtedy</a:t>
            </a:r>
            <a:r>
              <a:rPr lang="en-US" sz="1600" dirty="0" smtClean="0"/>
              <a:t> </a:t>
            </a:r>
            <a:r>
              <a:rPr lang="en-US" sz="1600" dirty="0" err="1" smtClean="0"/>
              <a:t>nie</a:t>
            </a:r>
            <a:r>
              <a:rPr lang="en-US" sz="1600" dirty="0" smtClean="0"/>
              <a:t> </a:t>
            </a:r>
            <a:r>
              <a:rPr lang="en-US" sz="1600" dirty="0" err="1" smtClean="0"/>
              <a:t>istniały</a:t>
            </a:r>
            <a:r>
              <a:rPr lang="en-US" sz="1600" dirty="0" smtClean="0"/>
              <a:t>? 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5825132" y="-142470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ąęśółżźńć</a:t>
            </a:r>
            <a:endParaRPr lang="en-US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954357" y="2043682"/>
            <a:ext cx="3711383" cy="26921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u="sng" dirty="0" err="1" smtClean="0"/>
              <a:t>Dziecko</a:t>
            </a:r>
            <a:r>
              <a:rPr lang="en-US" sz="1400" dirty="0" smtClean="0"/>
              <a:t>: a </a:t>
            </a:r>
            <a:r>
              <a:rPr lang="en-US" sz="1400" dirty="0" err="1" smtClean="0"/>
              <a:t>czy</a:t>
            </a:r>
            <a:r>
              <a:rPr lang="en-US" sz="1400" dirty="0" smtClean="0"/>
              <a:t> ty </a:t>
            </a:r>
            <a:r>
              <a:rPr lang="en-US" sz="1400" dirty="0" err="1" smtClean="0"/>
              <a:t>masz</a:t>
            </a:r>
            <a:r>
              <a:rPr lang="en-US" sz="1400" dirty="0" smtClean="0"/>
              <a:t> </a:t>
            </a:r>
            <a:r>
              <a:rPr lang="en-US" sz="1400" dirty="0" err="1" smtClean="0"/>
              <a:t>wolną</a:t>
            </a:r>
            <a:r>
              <a:rPr lang="en-US" sz="1400" dirty="0" smtClean="0"/>
              <a:t> </a:t>
            </a:r>
            <a:r>
              <a:rPr lang="en-US" sz="1400" dirty="0" err="1" smtClean="0"/>
              <a:t>wolę</a:t>
            </a:r>
            <a:r>
              <a:rPr lang="en-US" sz="1400" dirty="0" smtClean="0"/>
              <a:t>, </a:t>
            </a:r>
            <a:r>
              <a:rPr lang="en-US" sz="1400" dirty="0" err="1" smtClean="0"/>
              <a:t>robocie</a:t>
            </a:r>
            <a:r>
              <a:rPr lang="en-US" sz="1400" dirty="0" smtClean="0"/>
              <a:t>?</a:t>
            </a:r>
            <a:r>
              <a:rPr lang="en-US" sz="1400" b="1" dirty="0" smtClean="0"/>
              <a:t>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-8433" y="3590073"/>
            <a:ext cx="3793621" cy="39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 err="1" smtClean="0"/>
              <a:t>Dziecko</a:t>
            </a:r>
            <a:r>
              <a:rPr lang="en-US" sz="1800" dirty="0" smtClean="0"/>
              <a:t>: </a:t>
            </a:r>
            <a:r>
              <a:rPr lang="en-US" sz="1800" dirty="0" err="1" smtClean="0"/>
              <a:t>czy</a:t>
            </a:r>
            <a:r>
              <a:rPr lang="en-US" sz="1800" dirty="0" smtClean="0"/>
              <a:t> ty </a:t>
            </a:r>
            <a:r>
              <a:rPr lang="en-US" sz="1800" dirty="0" err="1" smtClean="0"/>
              <a:t>masz</a:t>
            </a:r>
            <a:r>
              <a:rPr lang="en-US" sz="1800" dirty="0" smtClean="0"/>
              <a:t> </a:t>
            </a:r>
            <a:r>
              <a:rPr lang="en-US" sz="1800" dirty="0" err="1" smtClean="0"/>
              <a:t>duszę</a:t>
            </a:r>
            <a:r>
              <a:rPr lang="en-US" sz="1800" dirty="0" smtClean="0"/>
              <a:t>, </a:t>
            </a:r>
            <a:r>
              <a:rPr lang="en-US" sz="1800" dirty="0" err="1" smtClean="0"/>
              <a:t>robocie</a:t>
            </a:r>
            <a:r>
              <a:rPr lang="en-US" sz="1800" dirty="0" smtClean="0"/>
              <a:t>?</a:t>
            </a:r>
            <a:r>
              <a:rPr lang="en-US" sz="1800" b="1" dirty="0" smtClean="0"/>
              <a:t> </a:t>
            </a:r>
            <a:r>
              <a:rPr lang="en-US" sz="1800" dirty="0" smtClean="0"/>
              <a:t> 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841825" y="4316777"/>
            <a:ext cx="4035475" cy="3687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What are you doing every day?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-1" y="2358226"/>
            <a:ext cx="2717737" cy="464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Jak</a:t>
            </a:r>
            <a:r>
              <a:rPr lang="en-US" dirty="0" smtClean="0"/>
              <a:t> jest w </a:t>
            </a:r>
            <a:r>
              <a:rPr lang="en-US" dirty="0" err="1" smtClean="0"/>
              <a:t>niebie</a:t>
            </a:r>
            <a:r>
              <a:rPr lang="en-US" dirty="0" smtClean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175949" y="2874719"/>
            <a:ext cx="342151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/>
              <a:t>Czy</a:t>
            </a:r>
            <a:r>
              <a:rPr lang="en-US" dirty="0"/>
              <a:t> w </a:t>
            </a:r>
            <a:r>
              <a:rPr lang="en-US" dirty="0" err="1"/>
              <a:t>niebie</a:t>
            </a:r>
            <a:r>
              <a:rPr lang="en-US" dirty="0"/>
              <a:t> jest (</a:t>
            </a:r>
            <a:r>
              <a:rPr lang="en-US" dirty="0" err="1"/>
              <a:t>nudno</a:t>
            </a:r>
            <a:r>
              <a:rPr lang="en-US" dirty="0"/>
              <a:t>, </a:t>
            </a:r>
            <a:r>
              <a:rPr lang="en-US" dirty="0" err="1"/>
              <a:t>wesolo</a:t>
            </a:r>
            <a:r>
              <a:rPr lang="en-US" dirty="0"/>
              <a:t>)?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-8597" y="2822551"/>
            <a:ext cx="3907557" cy="372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ludzie</a:t>
            </a:r>
            <a:r>
              <a:rPr lang="en-US" dirty="0"/>
              <a:t> w </a:t>
            </a:r>
            <a:r>
              <a:rPr lang="en-US" dirty="0" err="1"/>
              <a:t>niebie</a:t>
            </a:r>
            <a:r>
              <a:rPr lang="en-US" dirty="0"/>
              <a:t> </a:t>
            </a:r>
            <a:r>
              <a:rPr lang="en-US" dirty="0" err="1"/>
              <a:t>wiedzą</a:t>
            </a:r>
            <a:r>
              <a:rPr lang="en-US" dirty="0"/>
              <a:t> </a:t>
            </a:r>
            <a:r>
              <a:rPr lang="en-US" dirty="0" err="1"/>
              <a:t>wszystko</a:t>
            </a:r>
            <a:r>
              <a:rPr lang="en-US" dirty="0"/>
              <a:t>?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494288" y="4710447"/>
            <a:ext cx="1672111" cy="337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a robot?</a:t>
            </a:r>
          </a:p>
          <a:p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3719031" y="2827539"/>
            <a:ext cx="3419877" cy="404687"/>
          </a:xfrm>
          <a:prstGeom prst="rect">
            <a:avLst/>
          </a:prstGeom>
          <a:solidFill>
            <a:srgbClr val="FF66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Give me please some difficult math problem to solve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4488141" y="5091183"/>
            <a:ext cx="1672111" cy="337428"/>
          </a:xfrm>
          <a:prstGeom prst="rect">
            <a:avLst/>
          </a:prstGeom>
          <a:solidFill>
            <a:srgbClr val="FF6699"/>
          </a:solidFill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servo ?</a:t>
            </a:r>
          </a:p>
          <a:p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Content Placeholder 2">
            <a:hlinkClick r:id="rId5" action="ppaction://hlinksldjump" highlightClick="1">
              <a:snd r:embed="rId6" name="explode.wav"/>
            </a:hlinkClick>
          </p:cNvPr>
          <p:cNvSpPr txBox="1">
            <a:spLocks/>
          </p:cNvSpPr>
          <p:nvPr/>
        </p:nvSpPr>
        <p:spPr>
          <a:xfrm>
            <a:off x="3591100" y="3272530"/>
            <a:ext cx="1944953" cy="290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/>
              <a:t>What is Salem ?</a:t>
            </a:r>
          </a:p>
          <a:p>
            <a:pPr algn="ctr">
              <a:spcBef>
                <a:spcPts val="0"/>
              </a:spcBef>
            </a:pPr>
            <a:endParaRPr lang="en-US" sz="1600" dirty="0"/>
          </a:p>
        </p:txBody>
      </p:sp>
      <p:sp>
        <p:nvSpPr>
          <p:cNvPr id="68" name="Content Placeholder 2">
            <a:hlinkClick r:id="rId5" action="ppaction://hlinksldjump" highlightClick="1">
              <a:snd r:embed="rId6" name="explode.wav"/>
            </a:hlinkClick>
          </p:cNvPr>
          <p:cNvSpPr txBox="1">
            <a:spLocks/>
          </p:cNvSpPr>
          <p:nvPr/>
        </p:nvSpPr>
        <p:spPr>
          <a:xfrm>
            <a:off x="4774237" y="5783437"/>
            <a:ext cx="1958033" cy="286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/>
              <a:t>Where is </a:t>
            </a:r>
            <a:r>
              <a:rPr lang="en-US" sz="1600" dirty="0" err="1" smtClean="0"/>
              <a:t>Cracovia</a:t>
            </a:r>
            <a:r>
              <a:rPr lang="en-US" sz="1600" dirty="0" smtClean="0"/>
              <a:t>??</a:t>
            </a:r>
          </a:p>
          <a:p>
            <a:pPr algn="ctr">
              <a:spcBef>
                <a:spcPts val="0"/>
              </a:spcBef>
            </a:pP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3750227" y="3611442"/>
            <a:ext cx="1880552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Astronomy is fun?</a:t>
            </a:r>
            <a:endParaRPr lang="en-US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228969" y="5432168"/>
            <a:ext cx="2096193" cy="31987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 smtClean="0"/>
              <a:t>Ask me physics question</a:t>
            </a:r>
            <a:endParaRPr 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16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"/>
            <a:ext cx="4758267" cy="6873052"/>
          </a:xfrm>
          <a:prstGeom prst="rect">
            <a:avLst/>
          </a:prstGeom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0" r="35809" b="57277"/>
          <a:stretch/>
        </p:blipFill>
        <p:spPr>
          <a:xfrm rot="5400000">
            <a:off x="5662840" y="-916137"/>
            <a:ext cx="6898436" cy="87075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758267" y="2962856"/>
            <a:ext cx="7856297" cy="3618587"/>
          </a:xfrm>
          <a:prstGeom prst="rect">
            <a:avLst/>
          </a:prstGeom>
          <a:solidFill>
            <a:srgbClr val="7E0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chemeClr val="bg1"/>
                </a:solidFill>
                <a:latin typeface="Mathematica6" panose="00000400000000000000" pitchFamily="2" charset="2"/>
              </a:rPr>
              <a:t>Good health will be yours for a long time.</a:t>
            </a:r>
            <a:endParaRPr lang="en-US" sz="8800" dirty="0">
              <a:solidFill>
                <a:schemeClr val="bg1"/>
              </a:solidFill>
              <a:latin typeface="Mathematica6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79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newsweek.pl/g/i.aspx/600/0/newsweek/63508977387433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64" y="102520"/>
            <a:ext cx="57150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9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69"/>
            <a:ext cx="10848109" cy="809435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0"/>
            <a:ext cx="9211733" cy="6873369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4946073" cy="68733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Sometimes 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colliber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is stronger than an elephant.</a:t>
            </a:r>
          </a:p>
        </p:txBody>
      </p:sp>
    </p:spTree>
    <p:extLst>
      <p:ext uri="{BB962C8B-B14F-4D97-AF65-F5344CB8AC3E}">
        <p14:creationId xmlns:p14="http://schemas.microsoft.com/office/powerpoint/2010/main" val="2011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53"/>
            <a:ext cx="12192000" cy="7739494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88121" y="6084277"/>
            <a:ext cx="10503879" cy="8239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Good things come to those who wait.  Be patient.</a:t>
            </a:r>
          </a:p>
        </p:txBody>
      </p:sp>
    </p:spTree>
    <p:extLst>
      <p:ext uri="{BB962C8B-B14F-4D97-AF65-F5344CB8AC3E}">
        <p14:creationId xmlns:p14="http://schemas.microsoft.com/office/powerpoint/2010/main" val="12554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8" y="8730"/>
            <a:ext cx="5136952" cy="6849270"/>
          </a:xfrm>
        </p:spPr>
      </p:pic>
      <p:sp>
        <p:nvSpPr>
          <p:cNvPr id="5" name="TextBox 4"/>
          <p:cNvSpPr txBox="1"/>
          <p:nvPr/>
        </p:nvSpPr>
        <p:spPr>
          <a:xfrm>
            <a:off x="7441910" y="5594874"/>
            <a:ext cx="6163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Now I look like on this photograph.</a:t>
            </a:r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35169" y="6295292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168" y="8730"/>
            <a:ext cx="7019879" cy="54784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copernicus;1;</a:t>
            </a:r>
            <a:r>
              <a:rPr lang="en-US" sz="1400" dirty="0" smtClean="0"/>
              <a:t>forward_roll</a:t>
            </a:r>
            <a:r>
              <a:rPr lang="en-US" sz="1400" dirty="0"/>
              <a:t>;{</a:t>
            </a:r>
            <a:r>
              <a:rPr lang="en-US" sz="1400" dirty="0" err="1"/>
              <a:t>x,y,theta</a:t>
            </a:r>
            <a:r>
              <a:rPr lang="en-US" sz="1400" dirty="0"/>
              <a:t>};delay</a:t>
            </a:r>
            <a:r>
              <a:rPr lang="en-US" sz="1400" i="1" dirty="0"/>
              <a:t>    </a:t>
            </a:r>
            <a:r>
              <a:rPr lang="en-US" sz="1400" dirty="0"/>
              <a:t>     </a:t>
            </a:r>
            <a:endParaRPr lang="en-US" sz="1400" dirty="0" smtClean="0"/>
          </a:p>
          <a:p>
            <a:r>
              <a:rPr lang="en-US" sz="1400" i="1" dirty="0"/>
              <a:t> </a:t>
            </a:r>
            <a:r>
              <a:rPr lang="en-US" sz="1400" i="1" dirty="0" smtClean="0"/>
              <a:t>      // </a:t>
            </a:r>
            <a:r>
              <a:rPr lang="en-US" sz="1400" i="1" dirty="0"/>
              <a:t>robot rolls forward to coordinate</a:t>
            </a:r>
            <a:r>
              <a:rPr lang="en-US" sz="1400" dirty="0"/>
              <a:t>             </a:t>
            </a:r>
          </a:p>
          <a:p>
            <a:r>
              <a:rPr lang="en-US" sz="1400" b="1" dirty="0"/>
              <a:t>copernicus</a:t>
            </a:r>
            <a:r>
              <a:rPr lang="en-US" sz="1400" b="1" dirty="0" smtClean="0"/>
              <a:t>;1;</a:t>
            </a:r>
            <a:r>
              <a:rPr lang="en-US" sz="1400" dirty="0" smtClean="0"/>
              <a:t>forward_dance</a:t>
            </a:r>
            <a:r>
              <a:rPr lang="en-US" sz="1400" dirty="0"/>
              <a:t>;{</a:t>
            </a:r>
            <a:r>
              <a:rPr lang="en-US" sz="1400" dirty="0" err="1"/>
              <a:t>x,y,theta</a:t>
            </a:r>
            <a:r>
              <a:rPr lang="en-US" sz="1400" dirty="0"/>
              <a:t>};delay</a:t>
            </a:r>
            <a:r>
              <a:rPr lang="en-US" sz="1400" i="1" dirty="0"/>
              <a:t>    </a:t>
            </a:r>
            <a:r>
              <a:rPr lang="en-US" sz="1400" dirty="0"/>
              <a:t>   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i="1" dirty="0"/>
              <a:t>// robot dances forward to coordinate</a:t>
            </a:r>
            <a:r>
              <a:rPr lang="en-US" sz="1400" dirty="0"/>
              <a:t>             </a:t>
            </a:r>
          </a:p>
          <a:p>
            <a:r>
              <a:rPr lang="en-US" sz="1400" b="1" dirty="0"/>
              <a:t>copernicus</a:t>
            </a:r>
            <a:r>
              <a:rPr lang="en-US" sz="1400" b="1" dirty="0" smtClean="0"/>
              <a:t>;1;</a:t>
            </a:r>
            <a:r>
              <a:rPr lang="en-US" sz="1400" dirty="0" smtClean="0"/>
              <a:t>backward_roll</a:t>
            </a:r>
            <a:r>
              <a:rPr lang="en-US" sz="1400" dirty="0"/>
              <a:t>;{</a:t>
            </a:r>
            <a:r>
              <a:rPr lang="en-US" sz="1400" dirty="0" err="1"/>
              <a:t>x,y,theta</a:t>
            </a:r>
            <a:r>
              <a:rPr lang="en-US" sz="1400" dirty="0"/>
              <a:t>};delay</a:t>
            </a:r>
            <a:r>
              <a:rPr lang="en-US" sz="1400" i="1" dirty="0"/>
              <a:t>    </a:t>
            </a:r>
            <a:r>
              <a:rPr lang="en-US" sz="1400" dirty="0"/>
              <a:t>    </a:t>
            </a:r>
            <a:endParaRPr lang="en-US" sz="1400" dirty="0" smtClean="0"/>
          </a:p>
          <a:p>
            <a:r>
              <a:rPr lang="en-US" sz="1400" i="1" dirty="0"/>
              <a:t> </a:t>
            </a:r>
            <a:r>
              <a:rPr lang="en-US" sz="1400" i="1" dirty="0" smtClean="0"/>
              <a:t>    // </a:t>
            </a:r>
            <a:r>
              <a:rPr lang="en-US" sz="1400" i="1" dirty="0"/>
              <a:t>robot rolls forward to coordinate</a:t>
            </a:r>
            <a:r>
              <a:rPr lang="en-US" sz="1400" dirty="0"/>
              <a:t>                          </a:t>
            </a:r>
          </a:p>
          <a:p>
            <a:r>
              <a:rPr lang="en-US" sz="1400" b="1" dirty="0"/>
              <a:t>copernicus</a:t>
            </a:r>
            <a:r>
              <a:rPr lang="en-US" sz="1400" b="1" dirty="0" smtClean="0"/>
              <a:t>;1;</a:t>
            </a:r>
            <a:r>
              <a:rPr lang="en-US" sz="1400" dirty="0" smtClean="0"/>
              <a:t>rotate_left</a:t>
            </a:r>
            <a:r>
              <a:rPr lang="en-US" sz="1400" dirty="0"/>
              <a:t>;{</a:t>
            </a:r>
            <a:r>
              <a:rPr lang="en-US" sz="1400" dirty="0" err="1"/>
              <a:t>x,y,theta</a:t>
            </a:r>
            <a:r>
              <a:rPr lang="en-US" sz="1400" dirty="0"/>
              <a:t>};delay</a:t>
            </a:r>
            <a:r>
              <a:rPr lang="en-US" sz="1400" i="1" dirty="0"/>
              <a:t>    </a:t>
            </a:r>
            <a:r>
              <a:rPr lang="en-US" sz="1400" dirty="0"/>
              <a:t>         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i="1" dirty="0"/>
              <a:t>// robot rolls forward to coordinate</a:t>
            </a:r>
            <a:r>
              <a:rPr lang="en-US" sz="1400" dirty="0"/>
              <a:t>                   </a:t>
            </a:r>
          </a:p>
          <a:p>
            <a:r>
              <a:rPr lang="en-US" sz="1400" b="1" dirty="0"/>
              <a:t>copernicus</a:t>
            </a:r>
            <a:r>
              <a:rPr lang="en-US" sz="1400" b="1" dirty="0" smtClean="0"/>
              <a:t>;1;</a:t>
            </a:r>
            <a:r>
              <a:rPr lang="en-US" sz="1400" dirty="0" smtClean="0"/>
              <a:t>rotate_right</a:t>
            </a:r>
            <a:r>
              <a:rPr lang="en-US" sz="1400" dirty="0"/>
              <a:t>;{</a:t>
            </a:r>
            <a:r>
              <a:rPr lang="en-US" sz="1400" dirty="0" err="1"/>
              <a:t>x,y,theta</a:t>
            </a:r>
            <a:r>
              <a:rPr lang="en-US" sz="1400" dirty="0"/>
              <a:t>};delay</a:t>
            </a:r>
            <a:r>
              <a:rPr lang="en-US" sz="1400" i="1" dirty="0"/>
              <a:t>    </a:t>
            </a:r>
            <a:r>
              <a:rPr lang="en-US" sz="1400" dirty="0"/>
              <a:t>         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i="1" dirty="0"/>
              <a:t>// robot rolls forward to coordinate</a:t>
            </a:r>
            <a:r>
              <a:rPr lang="en-US" sz="1400" dirty="0"/>
              <a:t>                   </a:t>
            </a:r>
          </a:p>
          <a:p>
            <a:r>
              <a:rPr lang="en-US" sz="1400" b="1" dirty="0"/>
              <a:t>copernicus</a:t>
            </a:r>
            <a:r>
              <a:rPr lang="en-US" sz="1400" b="1" dirty="0" smtClean="0"/>
              <a:t>;1;</a:t>
            </a:r>
            <a:r>
              <a:rPr lang="en-US" sz="1400" dirty="0" smtClean="0"/>
              <a:t>rotate_backward_left</a:t>
            </a:r>
            <a:r>
              <a:rPr lang="en-US" sz="1400" dirty="0"/>
              <a:t>;{</a:t>
            </a:r>
            <a:r>
              <a:rPr lang="en-US" sz="1400" dirty="0" err="1"/>
              <a:t>x,y,theta</a:t>
            </a:r>
            <a:r>
              <a:rPr lang="en-US" sz="1400" dirty="0"/>
              <a:t>};delay</a:t>
            </a:r>
            <a:r>
              <a:rPr lang="en-US" sz="1400" i="1" dirty="0"/>
              <a:t>    </a:t>
            </a:r>
            <a:endParaRPr lang="en-US" sz="1400" i="1" dirty="0" smtClean="0"/>
          </a:p>
          <a:p>
            <a:r>
              <a:rPr lang="en-US" sz="1400" i="1" dirty="0"/>
              <a:t> </a:t>
            </a:r>
            <a:r>
              <a:rPr lang="en-US" sz="1400" i="1" dirty="0" smtClean="0"/>
              <a:t>    // </a:t>
            </a:r>
            <a:r>
              <a:rPr lang="en-US" sz="1400" i="1" dirty="0"/>
              <a:t>robot rolls forward to coordinate</a:t>
            </a:r>
            <a:r>
              <a:rPr lang="en-US" sz="1400" dirty="0"/>
              <a:t>                              </a:t>
            </a:r>
          </a:p>
          <a:p>
            <a:r>
              <a:rPr lang="en-US" sz="1400" b="1" dirty="0" smtClean="0"/>
              <a:t>drummer;1;</a:t>
            </a:r>
            <a:r>
              <a:rPr lang="en-US" sz="1400" dirty="0" smtClean="0"/>
              <a:t>rotate_backward_right</a:t>
            </a:r>
            <a:r>
              <a:rPr lang="en-US" sz="1400" dirty="0"/>
              <a:t>;{</a:t>
            </a:r>
            <a:r>
              <a:rPr lang="en-US" sz="1400" dirty="0" err="1"/>
              <a:t>x,y,theta</a:t>
            </a:r>
            <a:r>
              <a:rPr lang="en-US" sz="1400" dirty="0"/>
              <a:t>};delay</a:t>
            </a:r>
            <a:r>
              <a:rPr lang="en-US" sz="1400" i="1" dirty="0"/>
              <a:t>    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i="1" dirty="0"/>
              <a:t> </a:t>
            </a:r>
            <a:r>
              <a:rPr lang="en-US" sz="1400" i="1" dirty="0" smtClean="0"/>
              <a:t>   // </a:t>
            </a:r>
            <a:r>
              <a:rPr lang="en-US" sz="1400" i="1" dirty="0"/>
              <a:t>robot rolls forward to coordinate</a:t>
            </a:r>
            <a:r>
              <a:rPr lang="en-US" sz="1400" dirty="0"/>
              <a:t>                             </a:t>
            </a:r>
          </a:p>
          <a:p>
            <a:r>
              <a:rPr lang="en-US" sz="1400" b="1" dirty="0"/>
              <a:t>drummer</a:t>
            </a:r>
            <a:r>
              <a:rPr lang="en-US" sz="1400" dirty="0" smtClean="0"/>
              <a:t>;1;point</a:t>
            </a:r>
            <a:r>
              <a:rPr lang="en-US" sz="1400" dirty="0"/>
              <a:t>;</a:t>
            </a:r>
            <a:r>
              <a:rPr lang="en-US" sz="1400" b="1" dirty="0"/>
              <a:t> </a:t>
            </a:r>
            <a:r>
              <a:rPr lang="en-US" sz="1400" dirty="0"/>
              <a:t>{</a:t>
            </a:r>
            <a:r>
              <a:rPr lang="en-US" sz="1400" dirty="0" err="1"/>
              <a:t>x,y,z</a:t>
            </a:r>
            <a:r>
              <a:rPr lang="en-US" sz="1400" dirty="0"/>
              <a:t>}; delay</a:t>
            </a:r>
            <a:r>
              <a:rPr lang="en-US" sz="1400" i="1" dirty="0"/>
              <a:t> </a:t>
            </a:r>
            <a:r>
              <a:rPr lang="en-US" sz="1400" dirty="0"/>
              <a:t>       </a:t>
            </a:r>
            <a:r>
              <a:rPr lang="en-US" sz="1400" i="1" dirty="0"/>
              <a:t> </a:t>
            </a:r>
            <a:endParaRPr lang="en-US" sz="1400" i="1" dirty="0" smtClean="0"/>
          </a:p>
          <a:p>
            <a:r>
              <a:rPr lang="en-US" sz="1400" i="1" dirty="0"/>
              <a:t> </a:t>
            </a:r>
            <a:r>
              <a:rPr lang="en-US" sz="1400" i="1" dirty="0" smtClean="0"/>
              <a:t>   </a:t>
            </a:r>
            <a:r>
              <a:rPr lang="en-US" sz="1400" i="1" dirty="0"/>
              <a:t>// robot points to point with coordinate </a:t>
            </a:r>
            <a:r>
              <a:rPr lang="en-US" sz="1400" i="1" dirty="0" err="1"/>
              <a:t>x,y,z</a:t>
            </a:r>
            <a:endParaRPr lang="en-US" sz="1400" dirty="0"/>
          </a:p>
          <a:p>
            <a:r>
              <a:rPr lang="en-US" sz="1400" b="1" dirty="0"/>
              <a:t>copernicus</a:t>
            </a:r>
            <a:r>
              <a:rPr lang="en-US" sz="1400" dirty="0" smtClean="0"/>
              <a:t>;1;bow;low</a:t>
            </a:r>
            <a:r>
              <a:rPr lang="en-US" sz="1400" dirty="0"/>
              <a:t>; delay</a:t>
            </a:r>
            <a:r>
              <a:rPr lang="en-US" sz="1400" i="1" dirty="0"/>
              <a:t> </a:t>
            </a:r>
            <a:endParaRPr lang="en-US" sz="1400" i="1" dirty="0" smtClean="0"/>
          </a:p>
          <a:p>
            <a:r>
              <a:rPr lang="en-US" sz="1400" i="1" dirty="0"/>
              <a:t> </a:t>
            </a:r>
            <a:r>
              <a:rPr lang="en-US" sz="1400" i="1" dirty="0" smtClean="0"/>
              <a:t>    </a:t>
            </a:r>
            <a:r>
              <a:rPr lang="en-US" sz="1400" i="1" dirty="0"/>
              <a:t>// robot bows forward low (medium, little)</a:t>
            </a:r>
            <a:r>
              <a:rPr lang="en-US" sz="1400" dirty="0"/>
              <a:t>            </a:t>
            </a:r>
          </a:p>
          <a:p>
            <a:r>
              <a:rPr lang="en-US" sz="1400" b="1" dirty="0"/>
              <a:t>copernicus</a:t>
            </a:r>
            <a:r>
              <a:rPr lang="en-US" sz="1400" dirty="0" smtClean="0"/>
              <a:t>;1;sing;”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Now I look like on this </a:t>
            </a:r>
            <a:r>
              <a:rPr lang="en-US" sz="1400" dirty="0" smtClean="0">
                <a:solidFill>
                  <a:srgbClr val="FF0000"/>
                </a:solidFill>
              </a:rPr>
              <a:t>photograph</a:t>
            </a:r>
            <a:r>
              <a:rPr lang="en-US" sz="1400" dirty="0" smtClean="0"/>
              <a:t>”; </a:t>
            </a:r>
            <a:r>
              <a:rPr lang="en-US" sz="1400" dirty="0"/>
              <a:t>delay</a:t>
            </a:r>
            <a:r>
              <a:rPr lang="en-US" sz="1400" i="1" dirty="0"/>
              <a:t>  </a:t>
            </a:r>
            <a:endParaRPr lang="en-US" sz="1400" dirty="0"/>
          </a:p>
          <a:p>
            <a:r>
              <a:rPr lang="en-US" sz="1400" i="1" dirty="0"/>
              <a:t>     // robot sings text (recorded with </a:t>
            </a:r>
            <a:endParaRPr lang="en-US" sz="1400" i="1" dirty="0" smtClean="0"/>
          </a:p>
          <a:p>
            <a:r>
              <a:rPr lang="en-US" sz="1400" i="1" dirty="0"/>
              <a:t> </a:t>
            </a:r>
            <a:r>
              <a:rPr lang="en-US" sz="1400" i="1" dirty="0" smtClean="0"/>
              <a:t>    // </a:t>
            </a:r>
            <a:r>
              <a:rPr lang="en-US" sz="1400" i="1" dirty="0" err="1" smtClean="0"/>
              <a:t>phonems</a:t>
            </a:r>
            <a:r>
              <a:rPr lang="en-US" sz="1400" i="1" dirty="0" smtClean="0"/>
              <a:t> </a:t>
            </a:r>
            <a:r>
              <a:rPr lang="en-US" sz="1400" i="1" dirty="0"/>
              <a:t>and assembled automatically )</a:t>
            </a:r>
            <a:r>
              <a:rPr lang="en-US" sz="1400" dirty="0"/>
              <a:t>        </a:t>
            </a:r>
          </a:p>
          <a:p>
            <a:r>
              <a:rPr lang="en-US" sz="1400" b="1" dirty="0"/>
              <a:t>copernicus</a:t>
            </a:r>
            <a:r>
              <a:rPr lang="en-US" sz="1400" dirty="0"/>
              <a:t>;1;sing;”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Now I look like on this photograph</a:t>
            </a:r>
            <a:r>
              <a:rPr lang="en-US" sz="1400" dirty="0"/>
              <a:t>”; delay</a:t>
            </a:r>
            <a:r>
              <a:rPr lang="en-US" sz="1400" i="1" dirty="0"/>
              <a:t>  </a:t>
            </a:r>
            <a:endParaRPr lang="en-US" sz="1400" dirty="0"/>
          </a:p>
          <a:p>
            <a:r>
              <a:rPr lang="en-US" sz="1400" b="1" dirty="0"/>
              <a:t>copernicus</a:t>
            </a:r>
            <a:r>
              <a:rPr lang="en-US" sz="1400" dirty="0"/>
              <a:t>;1;sing;”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Now I look like on this photograph</a:t>
            </a:r>
            <a:r>
              <a:rPr lang="en-US" sz="1400" dirty="0"/>
              <a:t>”; delay</a:t>
            </a:r>
            <a:r>
              <a:rPr lang="en-US" sz="1400" i="1" dirty="0"/>
              <a:t>  </a:t>
            </a:r>
            <a:endParaRPr lang="en-US" sz="1400" dirty="0"/>
          </a:p>
          <a:p>
            <a:r>
              <a:rPr lang="en-US" sz="1400" b="1" dirty="0"/>
              <a:t>copernicus</a:t>
            </a:r>
            <a:r>
              <a:rPr lang="en-US" sz="1400" dirty="0"/>
              <a:t>;1;sing;”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Now I look like on this photograph</a:t>
            </a:r>
            <a:r>
              <a:rPr lang="en-US" sz="1400" dirty="0"/>
              <a:t>”; delay</a:t>
            </a:r>
            <a:r>
              <a:rPr lang="en-US" sz="1400" i="1" dirty="0"/>
              <a:t>  </a:t>
            </a:r>
            <a:endParaRPr lang="en-US" sz="1400" dirty="0"/>
          </a:p>
          <a:p>
            <a:r>
              <a:rPr lang="en-US" sz="1400" b="1" dirty="0"/>
              <a:t>copernicus</a:t>
            </a:r>
            <a:r>
              <a:rPr lang="en-US" sz="1400" dirty="0"/>
              <a:t>;1;sing;”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Now I look like on this photograph</a:t>
            </a:r>
            <a:r>
              <a:rPr lang="en-US" sz="1400" dirty="0"/>
              <a:t>”; delay</a:t>
            </a:r>
            <a:r>
              <a:rPr lang="en-US" sz="1400" i="1" dirty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1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1" r="438"/>
          <a:stretch/>
        </p:blipFill>
        <p:spPr>
          <a:xfrm rot="5400000">
            <a:off x="-3038139" y="3038140"/>
            <a:ext cx="13131325" cy="70550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8" y="-187036"/>
            <a:ext cx="5283776" cy="7045036"/>
          </a:xfrm>
        </p:spPr>
      </p:pic>
      <p:sp>
        <p:nvSpPr>
          <p:cNvPr id="5" name="TextBox 4"/>
          <p:cNvSpPr txBox="1"/>
          <p:nvPr/>
        </p:nvSpPr>
        <p:spPr>
          <a:xfrm rot="432672">
            <a:off x="457199" y="1236133"/>
            <a:ext cx="61637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Definitely, I did not look in reality like on this photograph of robot - me.</a:t>
            </a:r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-23111"/>
            <a:ext cx="5017477" cy="6881112"/>
          </a:xfrm>
        </p:spPr>
      </p:pic>
      <p:sp>
        <p:nvSpPr>
          <p:cNvPr id="5" name="TextBox 4"/>
          <p:cNvSpPr txBox="1"/>
          <p:nvPr/>
        </p:nvSpPr>
        <p:spPr>
          <a:xfrm>
            <a:off x="-1" y="0"/>
            <a:ext cx="7174524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is how some  </a:t>
            </a:r>
            <a:r>
              <a:rPr lang="en-US" sz="4000" dirty="0" err="1" smtClean="0"/>
              <a:t>Renessaince</a:t>
            </a:r>
            <a:r>
              <a:rPr lang="en-US" sz="4000" dirty="0" smtClean="0"/>
              <a:t> painters saw me.</a:t>
            </a:r>
            <a:endParaRPr lang="en-US" sz="4000" dirty="0"/>
          </a:p>
        </p:txBody>
      </p:sp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444262" y="2081014"/>
            <a:ext cx="3833446" cy="1336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Question: What is that you hold in your left hand?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01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-23111"/>
            <a:ext cx="5017477" cy="6881112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50" y="3243943"/>
            <a:ext cx="3315649" cy="3614058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3430" y="1606229"/>
            <a:ext cx="3833446" cy="1336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Astrolabium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81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8"/>
            <a:ext cx="10329333" cy="6870428"/>
          </a:xfrm>
          <a:prstGeom prst="rect">
            <a:avLst/>
          </a:prstGeom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9666" y="6233406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04585" y="0"/>
            <a:ext cx="188741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8897" y="6150114"/>
            <a:ext cx="1126310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r>
              <a:rPr lang="en-US" sz="4000" dirty="0" smtClean="0">
                <a:solidFill>
                  <a:srgbClr val="0070C0"/>
                </a:solidFill>
              </a:rPr>
              <a:t>: This is how I looked like on old pictures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531380"/>
            <a:ext cx="6248400" cy="2689802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r>
              <a:rPr lang="en-US" dirty="0" smtClean="0"/>
              <a:t>: Some painted me as shown here.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72" y="0"/>
            <a:ext cx="5382228" cy="6858000"/>
          </a:xfrm>
          <a:prstGeom prst="rect">
            <a:avLst/>
          </a:prstGeom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72" y="0"/>
            <a:ext cx="5382228" cy="6858000"/>
          </a:xfrm>
          <a:prstGeom prst="rect">
            <a:avLst/>
          </a:prstGeom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4446" y="470162"/>
            <a:ext cx="6103930" cy="5435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Mikołaj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Kopernik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Nazywam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sie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Mikołaj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Kopernik</a:t>
            </a:r>
            <a:endParaRPr lang="en-US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Nazywano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mnie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Nicolaus Copernicus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albo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Nicola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Coppernic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albo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Mikolaj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Kopernik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494475" y="5723875"/>
            <a:ext cx="270887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star?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219036" y="6216024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9527" y="6488668"/>
            <a:ext cx="204055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/>
            <a:r>
              <a:rPr lang="pl-PL" dirty="0"/>
              <a:t>Co to jest </a:t>
            </a:r>
            <a:r>
              <a:rPr lang="pl-PL" dirty="0" smtClean="0"/>
              <a:t>gwiazda</a:t>
            </a:r>
            <a:r>
              <a:rPr lang="en-US" dirty="0" smtClean="0"/>
              <a:t>?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2685" y="6488668"/>
            <a:ext cx="198516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l-PL" dirty="0"/>
              <a:t>Co to jest </a:t>
            </a:r>
            <a:r>
              <a:rPr lang="pl-PL" dirty="0" smtClean="0"/>
              <a:t>planeta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77853" y="6488668"/>
            <a:ext cx="22298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l-PL" dirty="0"/>
              <a:t>Co to jest </a:t>
            </a:r>
            <a:r>
              <a:rPr lang="pl-PL" dirty="0" smtClean="0"/>
              <a:t>planetoida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7420" y="6110626"/>
            <a:ext cx="190526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pl-PL" dirty="0"/>
              <a:t>Co to jest satelita</a:t>
            </a:r>
            <a:r>
              <a:rPr lang="en-US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2685" y="6119336"/>
            <a:ext cx="326384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pl-PL" dirty="0"/>
              <a:t>o to jest układ </a:t>
            </a:r>
            <a:r>
              <a:rPr lang="pl-PL" dirty="0" smtClean="0"/>
              <a:t>heliocentryczny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5741294"/>
            <a:ext cx="329268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C</a:t>
            </a:r>
            <a:r>
              <a:rPr lang="pl-PL" dirty="0" smtClean="0"/>
              <a:t>o </a:t>
            </a:r>
            <a:r>
              <a:rPr lang="pl-PL" dirty="0"/>
              <a:t>to jest układ </a:t>
            </a:r>
            <a:r>
              <a:rPr lang="pl-PL" dirty="0" smtClean="0"/>
              <a:t>geocentryczny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92685" y="5741294"/>
            <a:ext cx="620424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/>
              <a:t>Wymień ciała niebieskie wchodzące w skład Układu Słonecznego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363252"/>
            <a:ext cx="5824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pl-PL" dirty="0"/>
              <a:t>Wymień w kolejności od Słońca planety Układu Słonecznego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68461" y="6488668"/>
            <a:ext cx="1917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pl-PL" dirty="0"/>
              <a:t>Co to jest </a:t>
            </a:r>
            <a:r>
              <a:rPr lang="pl-PL" dirty="0" smtClean="0"/>
              <a:t>meteor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24800" y="5380672"/>
            <a:ext cx="2351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pl-PL" dirty="0"/>
              <a:t>Co to jest </a:t>
            </a:r>
            <a:r>
              <a:rPr lang="pl-PL" dirty="0" smtClean="0"/>
              <a:t>kometa</a:t>
            </a:r>
            <a:r>
              <a:rPr lang="en-US" dirty="0" smtClean="0"/>
              <a:t>?</a:t>
            </a:r>
            <a:r>
              <a:rPr lang="pl-PL" dirty="0" smtClean="0"/>
              <a:t>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54582" y="5380672"/>
            <a:ext cx="433741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/>
              <a:t>Która planeta krąży najdalej </a:t>
            </a:r>
            <a:r>
              <a:rPr lang="pl-PL" dirty="0" smtClean="0"/>
              <a:t>Słońca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67875" y="6119336"/>
            <a:ext cx="56241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dirty="0"/>
              <a:t>Która planeta jest największa w Układzie  </a:t>
            </a:r>
            <a:r>
              <a:rPr lang="pl-PL" dirty="0" smtClean="0"/>
              <a:t>Słonecznym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41421" y="4993920"/>
            <a:ext cx="30505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pl-PL" dirty="0"/>
              <a:t>Która planeta ma 8 </a:t>
            </a:r>
            <a:r>
              <a:rPr lang="pl-PL" dirty="0" smtClean="0"/>
              <a:t>księżyców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83568" y="4993920"/>
            <a:ext cx="32324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l-PL" dirty="0"/>
              <a:t>Na której planecie istnieje </a:t>
            </a:r>
            <a:r>
              <a:rPr lang="pl-PL" dirty="0" smtClean="0"/>
              <a:t>życie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379936" y="6497378"/>
            <a:ext cx="281206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What is a satellite 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949014" y="4607168"/>
            <a:ext cx="3480312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pl-PL" dirty="0"/>
              <a:t>Która planeta krąży najbliżej </a:t>
            </a:r>
            <a:r>
              <a:rPr lang="pl-PL" dirty="0" smtClean="0"/>
              <a:t>Ziemi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4607168"/>
            <a:ext cx="394900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dirty="0"/>
              <a:t>Która planeta ma najwięcej </a:t>
            </a:r>
            <a:r>
              <a:rPr lang="pl-PL" dirty="0" smtClean="0"/>
              <a:t>księżyców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29338" y="4624588"/>
            <a:ext cx="476265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pl-PL" dirty="0"/>
              <a:t>Która planeta to tak zwana ,,czerwona planeta</a:t>
            </a:r>
            <a:r>
              <a:rPr lang="pl-PL" dirty="0" smtClean="0"/>
              <a:t>’’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12" y="4985210"/>
            <a:ext cx="5883580" cy="3780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/>
              <a:t>Która planety naleza do planet </a:t>
            </a:r>
            <a:r>
              <a:rPr lang="pl-PL" dirty="0" smtClean="0"/>
              <a:t>olbrzymów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246237"/>
            <a:ext cx="55662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atmosferze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planet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Ukladu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Slonecznego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9" y="3565"/>
            <a:ext cx="3555397" cy="33855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krąży</a:t>
            </a:r>
            <a:r>
              <a: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najbliżej</a:t>
            </a:r>
            <a:r>
              <a: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Słońca</a:t>
            </a:r>
            <a:r>
              <a: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  </a:t>
            </a:r>
            <a:endParaRPr lang="en-US" alt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4409730" y="3503218"/>
            <a:ext cx="56861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Czwarta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Układu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Słonecznego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jaka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nazwa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1050" dirty="0"/>
          </a:p>
        </p:txBody>
      </p:sp>
      <p:sp>
        <p:nvSpPr>
          <p:cNvPr id="33" name="Rectangle 32"/>
          <p:cNvSpPr/>
          <p:nvPr/>
        </p:nvSpPr>
        <p:spPr>
          <a:xfrm>
            <a:off x="-12" y="803380"/>
            <a:ext cx="329269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Ktora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średnio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oddalona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Słońca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58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milion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km?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24433" y="1750816"/>
            <a:ext cx="331711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okres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obiegu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wok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Słońca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wynosi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okolo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24433" y="3511774"/>
            <a:ext cx="44341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zbudowana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gł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wnie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lodu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320195" y="3874728"/>
            <a:ext cx="56780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Ukladu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Slonecznego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najbardziej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gorąca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</a:t>
            </a:r>
            <a:endParaRPr lang="en-US" alt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9014580" y="3885923"/>
            <a:ext cx="317740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15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księżyc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66204" y="4250901"/>
            <a:ext cx="49407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widoczny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pierście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ń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wok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siebie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0438136" y="4263965"/>
            <a:ext cx="1753864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What is a Sun?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0087822" y="3494508"/>
            <a:ext cx="21041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What is a rocket?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-24434" y="408030"/>
            <a:ext cx="331711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Is there water on Mars?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2039" y="3872550"/>
            <a:ext cx="3271863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 smtClean="0"/>
              <a:t>Sk</a:t>
            </a:r>
            <a:r>
              <a:rPr lang="pl-PL" sz="1600" dirty="0"/>
              <a:t>ą</a:t>
            </a:r>
            <a:r>
              <a:rPr lang="en-US" sz="1600" dirty="0" smtClean="0"/>
              <a:t>d </a:t>
            </a:r>
            <a:r>
              <a:rPr lang="en-US" sz="1600" dirty="0" err="1" smtClean="0"/>
              <a:t>wiemy</a:t>
            </a:r>
            <a:r>
              <a:rPr lang="en-US" sz="1600" dirty="0" smtClean="0"/>
              <a:t> </a:t>
            </a:r>
            <a:r>
              <a:rPr lang="pl-PL" sz="1600" dirty="0"/>
              <a:t>ż</a:t>
            </a:r>
            <a:r>
              <a:rPr lang="en-US" sz="1600" dirty="0" smtClean="0"/>
              <a:t>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Marsie</a:t>
            </a:r>
            <a:r>
              <a:rPr lang="en-US" sz="1600" dirty="0" smtClean="0"/>
              <a:t> jest </a:t>
            </a:r>
            <a:r>
              <a:rPr lang="en-US" sz="1600" dirty="0" err="1" smtClean="0"/>
              <a:t>woda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0" y="3083364"/>
            <a:ext cx="3292684" cy="4001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/>
              <a:t>Tell us  about Mars?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-1" y="2682855"/>
            <a:ext cx="329268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gwiazda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14697" t="31482" r="70303" b="29191"/>
          <a:stretch/>
        </p:blipFill>
        <p:spPr>
          <a:xfrm>
            <a:off x="3292685" y="-22199"/>
            <a:ext cx="4786743" cy="3529618"/>
          </a:xfrm>
          <a:prstGeom prst="rect">
            <a:avLst/>
          </a:prstGeom>
        </p:spPr>
      </p:pic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8079427" y="3565"/>
            <a:ext cx="4112559" cy="37050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 smtClean="0"/>
              <a:t>Dlaczego</a:t>
            </a:r>
            <a:r>
              <a:rPr lang="en-US" sz="2000" dirty="0" smtClean="0"/>
              <a:t> </a:t>
            </a:r>
            <a:r>
              <a:rPr lang="en-US" sz="2000" dirty="0" err="1"/>
              <a:t>zająles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astronomią</a:t>
            </a:r>
            <a:r>
              <a:rPr lang="en-US" sz="2000" dirty="0"/>
              <a:t>? 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079427" y="396151"/>
            <a:ext cx="4112559" cy="37050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Why you got interested in astronomy? </a:t>
            </a:r>
            <a:endParaRPr lang="en-US" sz="20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090789" y="3166424"/>
            <a:ext cx="4112559" cy="370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Who got you interested in astronomy?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8090789" y="789456"/>
            <a:ext cx="41125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zajmował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małym</a:t>
            </a:r>
            <a:r>
              <a:rPr lang="en-US" dirty="0"/>
              <a:t> </a:t>
            </a:r>
            <a:r>
              <a:rPr lang="en-US" dirty="0" err="1"/>
              <a:t>Kopernikiem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śmierci</a:t>
            </a:r>
            <a:r>
              <a:rPr lang="en-US" dirty="0"/>
              <a:t> </a:t>
            </a:r>
            <a:r>
              <a:rPr lang="en-US" dirty="0" err="1"/>
              <a:t>ojca</a:t>
            </a:r>
            <a:r>
              <a:rPr lang="en-US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080030" y="1455824"/>
            <a:ext cx="412331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Czy</a:t>
            </a:r>
            <a:r>
              <a:rPr lang="en-US" sz="1600" dirty="0"/>
              <a:t> to </a:t>
            </a:r>
            <a:r>
              <a:rPr lang="en-US" sz="1600" dirty="0" err="1"/>
              <a:t>prawda</a:t>
            </a:r>
            <a:r>
              <a:rPr lang="en-US" sz="1600" dirty="0"/>
              <a:t> </a:t>
            </a:r>
            <a:r>
              <a:rPr lang="en-US" sz="1600" dirty="0" err="1"/>
              <a:t>ze</a:t>
            </a:r>
            <a:r>
              <a:rPr lang="en-US" sz="1600" dirty="0"/>
              <a:t> Giordano Bruno </a:t>
            </a:r>
            <a:r>
              <a:rPr lang="en-US" sz="1600" dirty="0" err="1"/>
              <a:t>zostal</a:t>
            </a:r>
            <a:r>
              <a:rPr lang="en-US" sz="1600" dirty="0"/>
              <a:t> </a:t>
            </a:r>
            <a:r>
              <a:rPr lang="en-US" sz="1600" dirty="0" err="1"/>
              <a:t>spalony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stosie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popieranie</a:t>
            </a:r>
            <a:r>
              <a:rPr lang="en-US" sz="1600" dirty="0"/>
              <a:t> </a:t>
            </a:r>
            <a:r>
              <a:rPr lang="en-US" sz="1600" dirty="0" err="1"/>
              <a:t>teorii</a:t>
            </a:r>
            <a:r>
              <a:rPr lang="en-US" sz="1600" dirty="0"/>
              <a:t> </a:t>
            </a:r>
            <a:r>
              <a:rPr lang="en-US" sz="1600" dirty="0" err="1"/>
              <a:t>Kopernika</a:t>
            </a:r>
            <a:r>
              <a:rPr lang="en-US" sz="16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04582" y="2260777"/>
            <a:ext cx="412331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Is this true that Giordano Bruno has been burned on a stack for supporting Copernicus Theory?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9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50416"/>
            <a:ext cx="7315200" cy="5507583"/>
          </a:xfrm>
        </p:spPr>
      </p:pic>
      <p:sp>
        <p:nvSpPr>
          <p:cNvPr id="5" name="TextBox 4"/>
          <p:cNvSpPr txBox="1"/>
          <p:nvPr/>
        </p:nvSpPr>
        <p:spPr>
          <a:xfrm>
            <a:off x="254000" y="0"/>
            <a:ext cx="897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r>
              <a:rPr lang="en-US" sz="3600" dirty="0"/>
              <a:t>: </a:t>
            </a:r>
            <a:r>
              <a:rPr lang="en-US" sz="3600" dirty="0" smtClean="0"/>
              <a:t>This is how I was painted on some old paintings.  </a:t>
            </a:r>
            <a:endParaRPr lang="en-US" sz="3600" dirty="0"/>
          </a:p>
        </p:txBody>
      </p:sp>
      <p:sp>
        <p:nvSpPr>
          <p:cNvPr id="2" name="Left Arrow 1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556846" y="62366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8" b="59818"/>
          <a:stretch/>
        </p:blipFill>
        <p:spPr>
          <a:xfrm rot="5400000">
            <a:off x="5043088" y="-393003"/>
            <a:ext cx="6927407" cy="7560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5"/>
            <a:ext cx="4892040" cy="6868376"/>
          </a:xfrm>
          <a:prstGeom prst="rect">
            <a:avLst/>
          </a:prstGeom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Callout 1"/>
          <p:cNvSpPr/>
          <p:nvPr/>
        </p:nvSpPr>
        <p:spPr>
          <a:xfrm>
            <a:off x="7543800" y="1257300"/>
            <a:ext cx="5486400" cy="4926858"/>
          </a:xfrm>
          <a:prstGeom prst="wedgeEllipseCallout">
            <a:avLst>
              <a:gd name="adj1" fmla="val -126035"/>
              <a:gd name="adj2" fmla="val -330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Mathematica6" panose="00000400000000000000" pitchFamily="2" charset="2"/>
                <a:cs typeface="Aharoni" panose="02010803020104030203" pitchFamily="2" charset="-79"/>
              </a:rPr>
              <a:t>Astronomy is not for everybody</a:t>
            </a:r>
            <a:r>
              <a:rPr lang="en-US" sz="36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. </a:t>
            </a:r>
            <a:endParaRPr lang="en-US" sz="3600" dirty="0" smtClean="0">
              <a:solidFill>
                <a:schemeClr val="tx1"/>
              </a:solidFill>
              <a:latin typeface="Franklin Gothic Heavy" panose="020B0903020102020204" pitchFamily="34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Take </a:t>
            </a:r>
            <a:r>
              <a:rPr lang="en-US" sz="36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some dancing classes</a:t>
            </a:r>
          </a:p>
        </p:txBody>
      </p:sp>
    </p:spTree>
    <p:extLst>
      <p:ext uri="{BB962C8B-B14F-4D97-AF65-F5344CB8AC3E}">
        <p14:creationId xmlns:p14="http://schemas.microsoft.com/office/powerpoint/2010/main" val="11744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31" y="0"/>
            <a:ext cx="11770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Copernicus: </a:t>
            </a:r>
            <a:r>
              <a:rPr lang="en-US" sz="3600" dirty="0" smtClean="0">
                <a:solidFill>
                  <a:srgbClr val="0070C0"/>
                </a:solidFill>
              </a:rPr>
              <a:t>this is how I was painted by a famous Polish painter Jan </a:t>
            </a:r>
            <a:r>
              <a:rPr lang="en-US" sz="3600" dirty="0" err="1" smtClean="0">
                <a:solidFill>
                  <a:srgbClr val="0070C0"/>
                </a:solidFill>
              </a:rPr>
              <a:t>Matejko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s://wally.com.pl/galerie/o/obraz-mikolaj-kopernik-j_12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1200329"/>
            <a:ext cx="7351154" cy="54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usowie.pl/prusowie/img/wp-fot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74" y="-44367"/>
            <a:ext cx="6448926" cy="69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prusowie.pl/prusowie/img/wp-fo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14313"/>
            <a:ext cx="42862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opernicus.torun.pl/biografia/1473-1543/2/MT_Ad_217_M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80" y="0"/>
            <a:ext cx="5365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1"/>
            <a:ext cx="6854536" cy="37759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It seems that you are using a bad word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I do not understand bad words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2653" y="4346090"/>
            <a:ext cx="5627084" cy="2083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b="1" dirty="0" smtClean="0">
                <a:solidFill>
                  <a:srgbClr val="0070C0"/>
                </a:solidFill>
                <a:latin typeface="ESSTIXFifteen" panose="00000400000000000000" pitchFamily="2" charset="0"/>
              </a:rPr>
              <a:t>I just do not know what you mean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(If the child repeats bad words , the robot stops to work for 3 minutes)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opernicus.torun.pl/biografia/1473-1543/2/MT_Ad_217_M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14891"/>
            <a:ext cx="4343400" cy="62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opernicus.torun.pl/biografia/1473-1543/2/MT_Ad_217_M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98" y="685800"/>
            <a:ext cx="429406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pernicus.torun.pl/biografia/1473-1543/2/MT_Ad_217_M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1366" y="616850"/>
            <a:ext cx="4343400" cy="62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12192000" cy="134874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Ideas</a:t>
            </a:r>
            <a:r>
              <a:rPr lang="en-US" sz="4000" dirty="0" smtClean="0">
                <a:solidFill>
                  <a:srgbClr val="0070C0"/>
                </a:solidFill>
              </a:rPr>
              <a:t> are like </a:t>
            </a:r>
            <a:r>
              <a:rPr lang="en-US" sz="4000" dirty="0" smtClean="0"/>
              <a:t>children</a:t>
            </a:r>
            <a:r>
              <a:rPr lang="en-US" sz="4000" dirty="0" smtClean="0">
                <a:solidFill>
                  <a:srgbClr val="0070C0"/>
                </a:solidFill>
              </a:rPr>
              <a:t>; there are none so </a:t>
            </a:r>
            <a:r>
              <a:rPr lang="en-US" sz="4000" dirty="0" smtClean="0"/>
              <a:t>wonderful</a:t>
            </a:r>
            <a:r>
              <a:rPr lang="en-US" sz="4000" dirty="0" smtClean="0">
                <a:solidFill>
                  <a:srgbClr val="0070C0"/>
                </a:solidFill>
              </a:rPr>
              <a:t> as your own.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4" descr="IMG_22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3" y="-33616"/>
            <a:ext cx="5571067" cy="68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638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620933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780" y="2153768"/>
            <a:ext cx="6358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They called me Nicolaus Copernicus, </a:t>
            </a:r>
            <a:r>
              <a:rPr lang="en-US" sz="4000" dirty="0" smtClean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or </a:t>
            </a:r>
            <a:r>
              <a:rPr lang="en-US" sz="4000" dirty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Nicola </a:t>
            </a:r>
            <a:r>
              <a:rPr lang="en-US" sz="4000" dirty="0" err="1" smtClean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Coppernick</a:t>
            </a:r>
            <a:r>
              <a:rPr lang="en-US" sz="4000" dirty="0" smtClean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, </a:t>
            </a:r>
            <a:r>
              <a:rPr lang="en-US" sz="4000" dirty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or </a:t>
            </a:r>
            <a:r>
              <a:rPr lang="en-US" sz="4000" dirty="0" err="1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Mikolaj</a:t>
            </a:r>
            <a:r>
              <a:rPr lang="en-US" sz="4000" dirty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Kopernik</a:t>
            </a:r>
            <a:r>
              <a:rPr lang="en-US" sz="4000" dirty="0">
                <a:solidFill>
                  <a:schemeClr val="bg1"/>
                </a:solidFill>
                <a:latin typeface="Blackadder ITC" panose="04020505051007020D02" pitchFamily="82" charset="0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44061" y="268548"/>
            <a:ext cx="3167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Mikołaj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Kopernik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691" y="1118990"/>
            <a:ext cx="7976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In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Polish my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name is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Mikołaj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Kopernik</a:t>
            </a:r>
            <a:endParaRPr 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5013" y="4328648"/>
            <a:ext cx="5713208" cy="151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  <a:latin typeface="ESSTIXFifteen" panose="00000400000000000000" pitchFamily="2" charset="0"/>
              </a:rPr>
              <a:t>In Latin my name is Nicolaus Copernicus</a:t>
            </a:r>
            <a:endParaRPr lang="en-US" sz="4800" dirty="0">
              <a:solidFill>
                <a:schemeClr val="bg1"/>
              </a:solidFill>
              <a:latin typeface="ESSTIXFiftee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638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6" y="0"/>
            <a:ext cx="7124694" cy="6837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33" y="169333"/>
            <a:ext cx="453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Tak</a:t>
            </a:r>
            <a:r>
              <a:rPr lang="en-US" sz="3200" dirty="0" smtClean="0"/>
              <a:t> </a:t>
            </a:r>
            <a:r>
              <a:rPr lang="en-US" sz="3200" dirty="0" err="1" smtClean="0"/>
              <a:t>widzialo</a:t>
            </a:r>
            <a:r>
              <a:rPr lang="en-US" sz="3200" dirty="0" smtClean="0"/>
              <a:t> </a:t>
            </a:r>
            <a:r>
              <a:rPr lang="en-US" sz="3200" dirty="0" err="1" smtClean="0"/>
              <a:t>mnie</a:t>
            </a:r>
            <a:r>
              <a:rPr lang="en-US" sz="3200" dirty="0" smtClean="0"/>
              <a:t> </a:t>
            </a:r>
            <a:r>
              <a:rPr lang="en-US" sz="3200" dirty="0" err="1" smtClean="0"/>
              <a:t>kino</a:t>
            </a:r>
            <a:endParaRPr lang="en-US" sz="3200" dirty="0"/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4446" y="896507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Thing. (laughs)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638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6" y="0"/>
            <a:ext cx="7124694" cy="6837793"/>
          </a:xfrm>
          <a:prstGeom prst="rect">
            <a:avLst/>
          </a:prstGeom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351439"/>
            <a:ext cx="47979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You are right.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As a human I would be very old.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I was born in year 1473.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So, calculate how old I would be.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But I am a robot created in 2016, so I am young, calculate please how old am I.</a:t>
            </a: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626194" y="1316552"/>
            <a:ext cx="4479440" cy="373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 smtClean="0">
                <a:latin typeface="Arial Black" panose="020B0A04020102020204" pitchFamily="34" charset="0"/>
              </a:rPr>
              <a:t>Czy</a:t>
            </a:r>
            <a:r>
              <a:rPr lang="en-US" sz="1400" dirty="0" smtClean="0">
                <a:latin typeface="Arial Black" panose="020B0A04020102020204" pitchFamily="34" charset="0"/>
              </a:rPr>
              <a:t> </a:t>
            </a:r>
            <a:r>
              <a:rPr lang="en-US" sz="1400" dirty="0" err="1" smtClean="0">
                <a:latin typeface="Arial Black" panose="020B0A04020102020204" pitchFamily="34" charset="0"/>
              </a:rPr>
              <a:t>ktoś</a:t>
            </a:r>
            <a:r>
              <a:rPr lang="en-US" sz="1400" dirty="0" smtClean="0">
                <a:latin typeface="Arial Black" panose="020B0A04020102020204" pitchFamily="34" charset="0"/>
              </a:rPr>
              <a:t> ci w </a:t>
            </a:r>
            <a:r>
              <a:rPr lang="en-US" sz="1400" dirty="0" err="1" smtClean="0">
                <a:latin typeface="Arial Black" panose="020B0A04020102020204" pitchFamily="34" charset="0"/>
              </a:rPr>
              <a:t>Twojej</a:t>
            </a:r>
            <a:r>
              <a:rPr lang="en-US" sz="1400" dirty="0" smtClean="0">
                <a:latin typeface="Arial Black" panose="020B0A04020102020204" pitchFamily="34" charset="0"/>
              </a:rPr>
              <a:t> </a:t>
            </a:r>
            <a:r>
              <a:rPr lang="en-US" sz="1400" dirty="0" err="1" smtClean="0">
                <a:latin typeface="Arial Black" panose="020B0A04020102020204" pitchFamily="34" charset="0"/>
              </a:rPr>
              <a:t>pracy</a:t>
            </a:r>
            <a:r>
              <a:rPr lang="en-US" sz="1400" dirty="0" smtClean="0">
                <a:latin typeface="Arial Black" panose="020B0A04020102020204" pitchFamily="34" charset="0"/>
              </a:rPr>
              <a:t> </a:t>
            </a:r>
            <a:r>
              <a:rPr lang="en-US" sz="1400" dirty="0" err="1" smtClean="0">
                <a:latin typeface="Arial Black" panose="020B0A04020102020204" pitchFamily="34" charset="0"/>
              </a:rPr>
              <a:t>pomagał</a:t>
            </a:r>
            <a:r>
              <a:rPr lang="en-US" sz="1400" dirty="0" smtClean="0">
                <a:latin typeface="Arial Black" panose="020B0A04020102020204" pitchFamily="34" charset="0"/>
              </a:rPr>
              <a:t>?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endParaRPr lang="en-US" sz="1400" dirty="0" smtClean="0">
              <a:latin typeface="Arial Black" panose="020B0A040201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-79520" y="5215079"/>
            <a:ext cx="5348262" cy="580688"/>
          </a:xfrm>
          <a:prstGeom prst="rect">
            <a:avLst/>
          </a:prstGeom>
          <a:solidFill>
            <a:srgbClr val="FF66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Czy</a:t>
            </a: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en-US" sz="20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prawda</a:t>
            </a: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że</a:t>
            </a: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zajmowaleś</a:t>
            </a: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się</a:t>
            </a: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też</a:t>
            </a: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pieniędzmi</a:t>
            </a: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75806" y="2402552"/>
            <a:ext cx="273601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gency FB" panose="020B0503020202020204" pitchFamily="34" charset="0"/>
              </a:rPr>
              <a:t>Czy</a:t>
            </a:r>
            <a:r>
              <a:rPr lang="en-US" sz="2000" dirty="0">
                <a:latin typeface="Agency FB" panose="020B0503020202020204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</a:rPr>
              <a:t>Bóg</a:t>
            </a:r>
            <a:r>
              <a:rPr lang="en-US" sz="2000" dirty="0">
                <a:latin typeface="Agency FB" panose="020B0503020202020204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</a:rPr>
              <a:t>istnieje</a:t>
            </a:r>
            <a:r>
              <a:rPr lang="en-US" sz="2000" dirty="0">
                <a:latin typeface="Agency FB" panose="020B0503020202020204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</a:rPr>
              <a:t>robocie</a:t>
            </a:r>
            <a:r>
              <a:rPr lang="en-US" sz="2000" dirty="0">
                <a:latin typeface="Agency FB" panose="020B0503020202020204" pitchFamily="34" charset="0"/>
              </a:rPr>
              <a:t>?</a:t>
            </a:r>
            <a:r>
              <a:rPr lang="en-US" sz="2000" b="1" dirty="0">
                <a:latin typeface="Agency FB" panose="020B0503020202020204" pitchFamily="34" charset="0"/>
              </a:rPr>
              <a:t> 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2" y="738156"/>
            <a:ext cx="6907962" cy="561274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err="1" smtClean="0"/>
              <a:t>Kto</a:t>
            </a:r>
            <a:r>
              <a:rPr lang="en-US" sz="1800" dirty="0" smtClean="0"/>
              <a:t> </a:t>
            </a:r>
            <a:r>
              <a:rPr lang="en-US" sz="1800" dirty="0" err="1"/>
              <a:t>był</a:t>
            </a:r>
            <a:r>
              <a:rPr lang="en-US" sz="1800" dirty="0"/>
              <a:t> </a:t>
            </a:r>
            <a:r>
              <a:rPr lang="en-US" sz="1800" dirty="0" err="1"/>
              <a:t>mistrzem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nauczycielem</a:t>
            </a:r>
            <a:r>
              <a:rPr lang="en-US" sz="1800" dirty="0"/>
              <a:t> </a:t>
            </a:r>
            <a:r>
              <a:rPr lang="en-US" sz="1800" dirty="0" err="1"/>
              <a:t>Księdza</a:t>
            </a:r>
            <a:r>
              <a:rPr lang="en-US" sz="1800" dirty="0"/>
              <a:t> </a:t>
            </a:r>
            <a:r>
              <a:rPr lang="en-US" sz="1800" dirty="0" err="1"/>
              <a:t>Kanonika</a:t>
            </a:r>
            <a:r>
              <a:rPr lang="en-US" sz="1800" dirty="0"/>
              <a:t> w </a:t>
            </a:r>
            <a:r>
              <a:rPr lang="en-US" sz="1800" dirty="0" err="1"/>
              <a:t>okresie</a:t>
            </a:r>
            <a:r>
              <a:rPr lang="en-US" sz="1800" dirty="0"/>
              <a:t> </a:t>
            </a:r>
            <a:r>
              <a:rPr lang="en-US" sz="1800" dirty="0" err="1"/>
              <a:t>studiów</a:t>
            </a:r>
            <a:r>
              <a:rPr lang="en-US" sz="1800" dirty="0"/>
              <a:t> w </a:t>
            </a:r>
            <a:r>
              <a:rPr lang="en-US" sz="1800" dirty="0" err="1"/>
              <a:t>Akademii</a:t>
            </a:r>
            <a:r>
              <a:rPr lang="en-US" sz="1800" dirty="0"/>
              <a:t> </a:t>
            </a:r>
            <a:r>
              <a:rPr lang="en-US" sz="1800" dirty="0" err="1"/>
              <a:t>Krakowskiej</a:t>
            </a:r>
            <a:r>
              <a:rPr lang="en-US" sz="1800" dirty="0"/>
              <a:t>?</a:t>
            </a:r>
            <a:r>
              <a:rPr lang="en-US" sz="1800" b="1" dirty="0"/>
              <a:t> </a:t>
            </a:r>
            <a:endParaRPr lang="en-US" sz="1800" b="1" dirty="0" smtClean="0"/>
          </a:p>
        </p:txBody>
      </p:sp>
      <p:pic>
        <p:nvPicPr>
          <p:cNvPr id="4" name="Picture 4" descr="http://copernicus.torun.pl/biografia/1473-1491/4/MT_MK_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2395"/>
            <a:ext cx="5268686" cy="690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101676" y="6233661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352" y="366989"/>
            <a:ext cx="6907962" cy="3691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Jaki </a:t>
            </a:r>
            <a:r>
              <a:rPr lang="en-US" sz="1800" dirty="0" err="1" smtClean="0"/>
              <a:t>tytuł</a:t>
            </a:r>
            <a:r>
              <a:rPr lang="en-US" sz="1800" dirty="0" smtClean="0"/>
              <a:t> </a:t>
            </a:r>
            <a:r>
              <a:rPr lang="en-US" sz="1800" dirty="0" err="1" smtClean="0"/>
              <a:t>uzyskał</a:t>
            </a:r>
            <a:r>
              <a:rPr lang="en-US" sz="1800" dirty="0" smtClean="0"/>
              <a:t> </a:t>
            </a:r>
            <a:r>
              <a:rPr lang="en-US" sz="1800" dirty="0" err="1" smtClean="0"/>
              <a:t>Ksiadz</a:t>
            </a:r>
            <a:r>
              <a:rPr lang="en-US" sz="1800" dirty="0" smtClean="0"/>
              <a:t> </a:t>
            </a:r>
            <a:r>
              <a:rPr lang="en-US" sz="1800" dirty="0" err="1" smtClean="0"/>
              <a:t>Kopernik</a:t>
            </a:r>
            <a:r>
              <a:rPr lang="en-US" sz="1800" dirty="0" smtClean="0"/>
              <a:t>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ukończeniu</a:t>
            </a:r>
            <a:r>
              <a:rPr lang="en-US" sz="1800" dirty="0" smtClean="0"/>
              <a:t> </a:t>
            </a:r>
            <a:r>
              <a:rPr lang="en-US" sz="1800" dirty="0" err="1" smtClean="0"/>
              <a:t>studiów</a:t>
            </a:r>
            <a:r>
              <a:rPr lang="en-US" sz="1800" dirty="0" smtClean="0"/>
              <a:t> w </a:t>
            </a:r>
            <a:r>
              <a:rPr lang="en-US" sz="1800" dirty="0" err="1" smtClean="0"/>
              <a:t>Ferrarze</a:t>
            </a:r>
            <a:r>
              <a:rPr lang="en-US" sz="1800" dirty="0"/>
              <a:t> </a:t>
            </a:r>
            <a:r>
              <a:rPr lang="en-US" sz="1800" dirty="0" smtClean="0"/>
              <a:t>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7624" y="5943245"/>
            <a:ext cx="4501787" cy="3619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/>
              <a:t>Gdzie</a:t>
            </a:r>
            <a:r>
              <a:rPr lang="en-US" sz="1400" dirty="0" smtClean="0"/>
              <a:t> </a:t>
            </a:r>
            <a:r>
              <a:rPr lang="en-US" sz="1400" dirty="0" err="1" smtClean="0"/>
              <a:t>pobierał</a:t>
            </a:r>
            <a:r>
              <a:rPr lang="en-US" sz="1400" dirty="0" smtClean="0"/>
              <a:t> </a:t>
            </a:r>
            <a:r>
              <a:rPr lang="en-US" sz="1400" dirty="0" err="1" smtClean="0"/>
              <a:t>Ksiądz</a:t>
            </a:r>
            <a:r>
              <a:rPr lang="en-US" sz="1400" dirty="0" smtClean="0"/>
              <a:t> </a:t>
            </a:r>
            <a:r>
              <a:rPr lang="en-US" sz="1400" dirty="0" err="1" smtClean="0"/>
              <a:t>Kanonik</a:t>
            </a:r>
            <a:r>
              <a:rPr lang="en-US" sz="1400" dirty="0" smtClean="0"/>
              <a:t> </a:t>
            </a:r>
            <a:r>
              <a:rPr lang="en-US" sz="1400" dirty="0" err="1" smtClean="0"/>
              <a:t>swoje</a:t>
            </a:r>
            <a:r>
              <a:rPr lang="en-US" sz="1400" dirty="0" smtClean="0"/>
              <a:t> </a:t>
            </a:r>
            <a:r>
              <a:rPr lang="en-US" sz="1400" dirty="0" err="1" smtClean="0"/>
              <a:t>wyższe</a:t>
            </a:r>
            <a:r>
              <a:rPr lang="en-US" sz="1400" dirty="0" smtClean="0"/>
              <a:t> </a:t>
            </a:r>
            <a:r>
              <a:rPr lang="en-US" sz="1400" dirty="0" err="1" smtClean="0"/>
              <a:t>nauki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395"/>
            <a:ext cx="2491740" cy="34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Gdzie</a:t>
            </a:r>
            <a:r>
              <a:rPr lang="en-US" sz="1800" dirty="0" smtClean="0"/>
              <a:t> </a:t>
            </a:r>
            <a:r>
              <a:rPr lang="en-US" sz="1800" dirty="0" err="1" smtClean="0"/>
              <a:t>sie</a:t>
            </a:r>
            <a:r>
              <a:rPr lang="en-US" sz="1800" dirty="0" smtClean="0"/>
              <a:t> </a:t>
            </a:r>
            <a:r>
              <a:rPr lang="en-US" sz="1800" dirty="0" err="1" smtClean="0"/>
              <a:t>ksiadz</a:t>
            </a:r>
            <a:r>
              <a:rPr lang="en-US" sz="1800" dirty="0" smtClean="0"/>
              <a:t> </a:t>
            </a:r>
            <a:r>
              <a:rPr lang="en-US" sz="1800" dirty="0" err="1" smtClean="0"/>
              <a:t>urodzil</a:t>
            </a:r>
            <a:r>
              <a:rPr lang="en-US" sz="1800" dirty="0" smtClean="0"/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353" y="2380953"/>
            <a:ext cx="4636658" cy="4828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Where were you born, father?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21057" y="6261864"/>
            <a:ext cx="5502257" cy="600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 </a:t>
            </a:r>
            <a:r>
              <a:rPr lang="en-US" sz="1600" dirty="0" err="1" smtClean="0"/>
              <a:t>jakich</a:t>
            </a:r>
            <a:r>
              <a:rPr lang="en-US" sz="1600" dirty="0" smtClean="0"/>
              <a:t> </a:t>
            </a:r>
            <a:r>
              <a:rPr lang="en-US" sz="1600" dirty="0" err="1" smtClean="0"/>
              <a:t>miastach</a:t>
            </a:r>
            <a:r>
              <a:rPr lang="en-US" sz="1600" dirty="0" smtClean="0"/>
              <a:t> we </a:t>
            </a:r>
            <a:r>
              <a:rPr lang="en-US" sz="1600" dirty="0" err="1" smtClean="0"/>
              <a:t>Włoszech</a:t>
            </a:r>
            <a:r>
              <a:rPr lang="en-US" sz="1600" dirty="0" smtClean="0"/>
              <a:t> </a:t>
            </a:r>
            <a:r>
              <a:rPr lang="en-US" sz="1600" dirty="0" err="1" smtClean="0"/>
              <a:t>studiował</a:t>
            </a:r>
            <a:r>
              <a:rPr lang="en-US" sz="1600" dirty="0" smtClean="0"/>
              <a:t> </a:t>
            </a:r>
            <a:r>
              <a:rPr lang="en-US" sz="1600" dirty="0" err="1" smtClean="0"/>
              <a:t>ksiadz</a:t>
            </a:r>
            <a:r>
              <a:rPr lang="en-US" sz="1600" dirty="0" smtClean="0"/>
              <a:t> </a:t>
            </a:r>
            <a:r>
              <a:rPr lang="en-US" sz="1600" dirty="0" err="1" smtClean="0"/>
              <a:t>Kopernik</a:t>
            </a:r>
            <a:r>
              <a:rPr lang="en-US" sz="1600" dirty="0" smtClean="0"/>
              <a:t>? </a:t>
            </a:r>
            <a:r>
              <a:rPr lang="en-US" sz="1600" dirty="0" err="1" smtClean="0"/>
              <a:t>Kiedy</a:t>
            </a:r>
            <a:r>
              <a:rPr lang="en-US" sz="1600" dirty="0" smtClean="0"/>
              <a:t>?</a:t>
            </a:r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-19985" y="5610409"/>
            <a:ext cx="2399503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town you were born?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561" y="3318258"/>
            <a:ext cx="36651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Gdzie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dostal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ksiadz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doktorat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prawa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kanonicznego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?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4561" y="1991785"/>
            <a:ext cx="6927875" cy="357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Jaki </a:t>
            </a:r>
            <a:r>
              <a:rPr lang="en-US" sz="1800" dirty="0" err="1" smtClean="0"/>
              <a:t>tytuł</a:t>
            </a:r>
            <a:r>
              <a:rPr lang="en-US" sz="1800" dirty="0" smtClean="0"/>
              <a:t> </a:t>
            </a:r>
            <a:r>
              <a:rPr lang="en-US" sz="1800" dirty="0" err="1" smtClean="0"/>
              <a:t>uzyskał</a:t>
            </a:r>
            <a:r>
              <a:rPr lang="en-US" sz="1800" dirty="0" smtClean="0"/>
              <a:t> </a:t>
            </a:r>
            <a:r>
              <a:rPr lang="en-US" sz="1800" dirty="0" err="1" smtClean="0"/>
              <a:t>Ksiadz</a:t>
            </a:r>
            <a:r>
              <a:rPr lang="en-US" sz="1800" dirty="0" smtClean="0"/>
              <a:t> </a:t>
            </a:r>
            <a:r>
              <a:rPr lang="en-US" sz="1800" dirty="0" err="1" smtClean="0"/>
              <a:t>Kopernik</a:t>
            </a:r>
            <a:r>
              <a:rPr lang="en-US" sz="1800" dirty="0" smtClean="0"/>
              <a:t>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ukończeniu</a:t>
            </a:r>
            <a:r>
              <a:rPr lang="en-US" sz="1800" dirty="0" smtClean="0"/>
              <a:t> </a:t>
            </a:r>
            <a:r>
              <a:rPr lang="en-US" sz="1800" dirty="0" err="1" smtClean="0"/>
              <a:t>studiów</a:t>
            </a:r>
            <a:r>
              <a:rPr lang="en-US" sz="1800" dirty="0" smtClean="0"/>
              <a:t> w </a:t>
            </a:r>
            <a:r>
              <a:rPr lang="en-US" sz="1800" dirty="0" err="1" smtClean="0"/>
              <a:t>Ferrarze</a:t>
            </a:r>
            <a:r>
              <a:rPr lang="en-US" sz="1800" dirty="0" smtClean="0"/>
              <a:t>?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491740" y="0"/>
            <a:ext cx="4431574" cy="338029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In which town Copernicus was born?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" y="1689451"/>
            <a:ext cx="2594610" cy="294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jakim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miescie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urodzil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312031"/>
            <a:ext cx="28969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Gdzie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sie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ksiadz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urodzil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98408" y="5566797"/>
            <a:ext cx="276424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Gdzie</a:t>
            </a:r>
            <a:r>
              <a:rPr lang="en-US" sz="2000" dirty="0"/>
              <a:t> </a:t>
            </a:r>
            <a:r>
              <a:rPr lang="en-US" sz="2000" dirty="0" err="1"/>
              <a:t>sie</a:t>
            </a:r>
            <a:r>
              <a:rPr lang="en-US" sz="2000" dirty="0"/>
              <a:t> </a:t>
            </a:r>
            <a:r>
              <a:rPr lang="en-US" sz="2000" dirty="0" err="1"/>
              <a:t>ksiadz</a:t>
            </a:r>
            <a:r>
              <a:rPr lang="en-US" sz="2000" dirty="0"/>
              <a:t> </a:t>
            </a:r>
            <a:r>
              <a:rPr lang="en-US" sz="2000" dirty="0" err="1"/>
              <a:t>urodzil</a:t>
            </a:r>
            <a:r>
              <a:rPr lang="en-US" sz="20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6" y="2898667"/>
            <a:ext cx="365831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What title did you when you graduated from University of Ferrara?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1239" y="1705678"/>
            <a:ext cx="4322075" cy="341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 smtClean="0"/>
              <a:t>Jeśli</a:t>
            </a:r>
            <a:r>
              <a:rPr lang="en-US" sz="1400" dirty="0" smtClean="0"/>
              <a:t> </a:t>
            </a:r>
            <a:r>
              <a:rPr lang="en-US" sz="1400" dirty="0" err="1" smtClean="0"/>
              <a:t>nie</a:t>
            </a:r>
            <a:r>
              <a:rPr lang="en-US" sz="1400" dirty="0" smtClean="0"/>
              <a:t> </a:t>
            </a:r>
            <a:r>
              <a:rPr lang="en-US" sz="1400" dirty="0" err="1" smtClean="0"/>
              <a:t>jesteś</a:t>
            </a:r>
            <a:r>
              <a:rPr lang="en-US" sz="1400" dirty="0" smtClean="0"/>
              <a:t> </a:t>
            </a:r>
            <a:r>
              <a:rPr lang="en-US" sz="1400" dirty="0" err="1" smtClean="0"/>
              <a:t>Kopernikiem</a:t>
            </a:r>
            <a:r>
              <a:rPr lang="en-US" sz="1400" dirty="0" smtClean="0"/>
              <a:t>, to </a:t>
            </a:r>
            <a:r>
              <a:rPr lang="en-US" sz="1400" dirty="0" err="1" smtClean="0"/>
              <a:t>dlaczego</a:t>
            </a:r>
            <a:r>
              <a:rPr lang="en-US" sz="1400" dirty="0" smtClean="0"/>
              <a:t> go </a:t>
            </a:r>
            <a:r>
              <a:rPr lang="en-US" sz="1400" dirty="0" err="1" smtClean="0"/>
              <a:t>udajesz</a:t>
            </a:r>
            <a:r>
              <a:rPr lang="en-US" sz="1400" dirty="0" smtClean="0"/>
              <a:t>?</a:t>
            </a:r>
            <a:r>
              <a:rPr lang="en-US" sz="1400" b="1" dirty="0" smtClean="0"/>
              <a:t> </a:t>
            </a:r>
            <a:endParaRPr lang="en-US" sz="14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4057309"/>
            <a:ext cx="4187297" cy="47141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Daj</a:t>
            </a:r>
            <a:r>
              <a:rPr lang="en-US" sz="1600" dirty="0" smtClean="0"/>
              <a:t> mi </a:t>
            </a:r>
            <a:r>
              <a:rPr lang="en-US" sz="1600" dirty="0" err="1" smtClean="0"/>
              <a:t>trudne</a:t>
            </a:r>
            <a:r>
              <a:rPr lang="en-US" sz="1600" dirty="0" smtClean="0"/>
              <a:t> </a:t>
            </a:r>
            <a:r>
              <a:rPr lang="en-US" sz="1600" dirty="0" err="1" smtClean="0"/>
              <a:t>zadanie</a:t>
            </a:r>
            <a:r>
              <a:rPr lang="en-US" sz="1600" dirty="0" smtClean="0"/>
              <a:t>. </a:t>
            </a:r>
            <a:r>
              <a:rPr lang="en-US" sz="1600" dirty="0" err="1" smtClean="0"/>
              <a:t>Trudne</a:t>
            </a:r>
            <a:r>
              <a:rPr lang="en-US" sz="1600" dirty="0" smtClean="0"/>
              <a:t>. </a:t>
            </a:r>
            <a:r>
              <a:rPr lang="en-US" sz="1600" dirty="0" err="1" smtClean="0"/>
              <a:t>Trudny</a:t>
            </a:r>
            <a:r>
              <a:rPr lang="en-US" sz="1600" dirty="0" smtClean="0"/>
              <a:t>, problem. </a:t>
            </a:r>
            <a:r>
              <a:rPr lang="en-US" sz="1600" dirty="0" err="1" smtClean="0"/>
              <a:t>Matematyka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661017" y="2824261"/>
            <a:ext cx="2262297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mógłby</a:t>
            </a:r>
            <a:r>
              <a:rPr lang="en-US" dirty="0"/>
              <a:t> </a:t>
            </a:r>
            <a:r>
              <a:rPr lang="en-US" dirty="0" err="1"/>
              <a:t>Ksiądz</a:t>
            </a:r>
            <a:r>
              <a:rPr lang="en-US" dirty="0"/>
              <a:t> </a:t>
            </a:r>
            <a:r>
              <a:rPr lang="en-US" dirty="0" err="1"/>
              <a:t>dać</a:t>
            </a:r>
            <a:r>
              <a:rPr lang="en-US" dirty="0"/>
              <a:t> </a:t>
            </a:r>
            <a:r>
              <a:rPr lang="en-US" dirty="0" err="1" smtClean="0"/>
              <a:t>matematyczne</a:t>
            </a:r>
            <a:r>
              <a:rPr lang="en-US" dirty="0" smtClean="0"/>
              <a:t> </a:t>
            </a:r>
            <a:r>
              <a:rPr lang="en-US" dirty="0" err="1" smtClean="0"/>
              <a:t>zadanie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/>
              <a:t>rozwiązania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191858" y="4063615"/>
            <a:ext cx="2731456" cy="476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>
                <a:latin typeface="Algerian" panose="04020705040A02060702" pitchFamily="82" charset="0"/>
              </a:rPr>
              <a:t>Gdzie</a:t>
            </a:r>
            <a:r>
              <a:rPr lang="en-US" sz="1400" dirty="0" smtClean="0">
                <a:latin typeface="Algerian" panose="04020705040A02060702" pitchFamily="82" charset="0"/>
              </a:rPr>
              <a:t> ty </a:t>
            </a:r>
            <a:r>
              <a:rPr lang="en-US" sz="1400" dirty="0" err="1" smtClean="0">
                <a:latin typeface="Algerian" panose="04020705040A02060702" pitchFamily="82" charset="0"/>
              </a:rPr>
              <a:t>jesteś</a:t>
            </a:r>
            <a:r>
              <a:rPr lang="en-US" sz="1400" dirty="0" smtClean="0">
                <a:latin typeface="Algerian" panose="04020705040A02060702" pitchFamily="82" charset="0"/>
              </a:rPr>
              <a:t> </a:t>
            </a:r>
            <a:r>
              <a:rPr lang="en-US" sz="1400" dirty="0" err="1" smtClean="0">
                <a:latin typeface="Algerian" panose="04020705040A02060702" pitchFamily="82" charset="0"/>
              </a:rPr>
              <a:t>Koperniku</a:t>
            </a:r>
            <a:r>
              <a:rPr lang="en-US" sz="1400" dirty="0" smtClean="0">
                <a:latin typeface="Algerian" panose="04020705040A02060702" pitchFamily="82" charset="0"/>
              </a:rPr>
              <a:t>, </a:t>
            </a:r>
            <a:r>
              <a:rPr lang="en-US" sz="1400" dirty="0" err="1" smtClean="0">
                <a:latin typeface="Algerian" panose="04020705040A02060702" pitchFamily="82" charset="0"/>
              </a:rPr>
              <a:t>czy</a:t>
            </a:r>
            <a:r>
              <a:rPr lang="en-US" sz="1400" dirty="0" smtClean="0">
                <a:latin typeface="Algerian" panose="04020705040A02060702" pitchFamily="82" charset="0"/>
              </a:rPr>
              <a:t> </a:t>
            </a:r>
            <a:r>
              <a:rPr lang="en-US" sz="1400" dirty="0" err="1" smtClean="0">
                <a:latin typeface="Algerian" panose="04020705040A02060702" pitchFamily="82" charset="0"/>
              </a:rPr>
              <a:t>jesteś</a:t>
            </a:r>
            <a:r>
              <a:rPr lang="en-US" sz="1400" dirty="0" smtClean="0">
                <a:latin typeface="Algerian" panose="04020705040A02060702" pitchFamily="82" charset="0"/>
              </a:rPr>
              <a:t> w </a:t>
            </a:r>
            <a:r>
              <a:rPr lang="en-US" sz="1400" dirty="0" err="1" smtClean="0">
                <a:latin typeface="Algerian" panose="04020705040A02060702" pitchFamily="82" charset="0"/>
              </a:rPr>
              <a:t>Niebie</a:t>
            </a:r>
            <a:r>
              <a:rPr lang="en-US" sz="1400" dirty="0" smtClean="0">
                <a:latin typeface="Algerian" panose="04020705040A02060702" pitchFamily="82" charset="0"/>
              </a:rPr>
              <a:t>?</a:t>
            </a:r>
            <a:r>
              <a:rPr lang="en-US" sz="1400" b="1" dirty="0" smtClean="0">
                <a:latin typeface="Algerian" panose="04020705040A02060702" pitchFamily="82" charset="0"/>
              </a:rPr>
              <a:t> </a:t>
            </a:r>
            <a:endParaRPr lang="en-US" sz="1400" dirty="0">
              <a:latin typeface="Algerian" panose="04020705040A020607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549339"/>
            <a:ext cx="1734577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 err="1"/>
              <a:t>Czy</a:t>
            </a:r>
            <a:r>
              <a:rPr lang="en-US" sz="1400" dirty="0"/>
              <a:t> </a:t>
            </a:r>
            <a:r>
              <a:rPr lang="en-US" sz="1400" dirty="0" err="1"/>
              <a:t>wierzysz</a:t>
            </a:r>
            <a:r>
              <a:rPr lang="en-US" sz="1400" dirty="0"/>
              <a:t> w Boga?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36" y="3664901"/>
            <a:ext cx="3658311" cy="381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Where did you get a doctorate of Canon Law? 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29" name="Picture 4" descr="http://copernicus.torun.pl/biografia/1473-1491/4/MT_MK_7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5" t="14655" r="47944" b="68800"/>
          <a:stretch/>
        </p:blipFill>
        <p:spPr bwMode="auto">
          <a:xfrm>
            <a:off x="3648099" y="2931558"/>
            <a:ext cx="1003911" cy="11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pernicus.torun.pl/biografia/1473-1491/4/MT_MK_7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7" t="17634" r="9112" b="62016"/>
          <a:stretch/>
        </p:blipFill>
        <p:spPr bwMode="auto">
          <a:xfrm>
            <a:off x="5228080" y="4661488"/>
            <a:ext cx="1583012" cy="153315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1723271" y="4536085"/>
            <a:ext cx="3439377" cy="34325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Were you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 practical man?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352" y="4868036"/>
            <a:ext cx="510050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stało</a:t>
            </a:r>
            <a:r>
              <a:rPr lang="en-US" dirty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Kopernikiem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śmierci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ojca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7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8352692" y="2392790"/>
            <a:ext cx="3616569" cy="1494692"/>
          </a:xfrm>
          <a:prstGeom prst="wedgeEllipseCallout">
            <a:avLst>
              <a:gd name="adj1" fmla="val -75290"/>
              <a:gd name="adj2" fmla="val 1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Some bad guys portrait me even with a bald head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66800" y="2250831"/>
            <a:ext cx="5246077" cy="2526964"/>
          </a:xfrm>
          <a:prstGeom prst="wedgeEllipseCallout">
            <a:avLst>
              <a:gd name="adj1" fmla="val 60495"/>
              <a:gd name="adj2" fmla="val -162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most paintings my hair is black, but some painters painted me with dark brown or gray hair.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6998678"/>
          </a:xfrm>
          <a:prstGeom prst="rect">
            <a:avLst/>
          </a:prstGeom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7922290" y="1547446"/>
            <a:ext cx="4580372" cy="2312349"/>
          </a:xfrm>
          <a:prstGeom prst="wedgeEllipseCallout">
            <a:avLst>
              <a:gd name="adj1" fmla="val -109137"/>
              <a:gd name="adj2" fmla="val 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28553" y="2057289"/>
            <a:ext cx="336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You are welcome</a:t>
            </a:r>
          </a:p>
        </p:txBody>
      </p:sp>
    </p:spTree>
    <p:extLst>
      <p:ext uri="{BB962C8B-B14F-4D97-AF65-F5344CB8AC3E}">
        <p14:creationId xmlns:p14="http://schemas.microsoft.com/office/powerpoint/2010/main" val="33990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633058" y="-4125991"/>
            <a:ext cx="10983991" cy="10983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3" y="0"/>
            <a:ext cx="6841067" cy="6841067"/>
          </a:xfrm>
        </p:spPr>
      </p:pic>
      <p:sp>
        <p:nvSpPr>
          <p:cNvPr id="5" name="TextBox 4"/>
          <p:cNvSpPr txBox="1"/>
          <p:nvPr/>
        </p:nvSpPr>
        <p:spPr>
          <a:xfrm>
            <a:off x="26524" y="-24295"/>
            <a:ext cx="5667694" cy="62478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Kopernik</a:t>
            </a:r>
            <a:r>
              <a:rPr lang="en-US" sz="8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 </a:t>
            </a:r>
            <a:r>
              <a:rPr lang="en-US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 </a:t>
            </a:r>
            <a:r>
              <a:rPr lang="en-US" sz="8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tak</a:t>
            </a:r>
            <a:r>
              <a:rPr lang="en-US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8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widziala</a:t>
            </a:r>
            <a:r>
              <a:rPr lang="en-US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8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mnie</a:t>
            </a:r>
            <a:r>
              <a:rPr lang="en-US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8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polska</a:t>
            </a:r>
            <a:r>
              <a:rPr lang="en-US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8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kultura</a:t>
            </a:r>
            <a:r>
              <a:rPr lang="en-US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8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ludowa</a:t>
            </a:r>
            <a:endParaRPr lang="en-US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6867592" y="3984523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r="43912"/>
          <a:stretch/>
        </p:blipFill>
        <p:spPr>
          <a:xfrm>
            <a:off x="0" y="0"/>
            <a:ext cx="3366657" cy="8583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782" y="0"/>
            <a:ext cx="81049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And this sculpture shows how Copernicus was seen by Polish folk  culture.</a:t>
            </a:r>
          </a:p>
        </p:txBody>
      </p:sp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279755" y="6165805"/>
            <a:ext cx="879231" cy="56270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095" r="-15074" b="66800"/>
          <a:stretch/>
        </p:blipFill>
        <p:spPr>
          <a:xfrm>
            <a:off x="7633853" y="1372176"/>
            <a:ext cx="9428019" cy="5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50416"/>
            <a:ext cx="7315200" cy="5507583"/>
          </a:xfrm>
        </p:spPr>
      </p:pic>
      <p:sp>
        <p:nvSpPr>
          <p:cNvPr id="2" name="Left Arrow 1">
            <a:hlinkClick r:id="" action="ppaction://hlinkshowjump?jump=firstslide"/>
          </p:cNvPr>
          <p:cNvSpPr/>
          <p:nvPr/>
        </p:nvSpPr>
        <p:spPr>
          <a:xfrm>
            <a:off x="222325" y="6152643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749" y="1732939"/>
            <a:ext cx="4432151" cy="63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ESSTIXFifteen" panose="00000400000000000000" pitchFamily="2" charset="0"/>
              </a:rPr>
              <a:t>A </a:t>
            </a:r>
            <a:r>
              <a:rPr lang="en-US" dirty="0" err="1" smtClean="0">
                <a:latin typeface="ESSTIXFifteen" panose="00000400000000000000" pitchFamily="2" charset="0"/>
              </a:rPr>
              <a:t>więc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oblicz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ile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miałbym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lat</a:t>
            </a:r>
            <a:endParaRPr lang="en-US" dirty="0" smtClean="0">
              <a:latin typeface="ESSTIXFifteen" panose="00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776"/>
            <a:ext cx="12192000" cy="1384995"/>
          </a:xfrm>
          <a:prstGeom prst="rect">
            <a:avLst/>
          </a:prstGeom>
          <a:solidFill>
            <a:srgbClr val="A73907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Masz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rację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jako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człowiek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byłbym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bardzo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stary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bo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urodziłem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się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Roku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Pańskiego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Tysiąc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Czterysta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Siedemdziesiątego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Fifteen" panose="00000400000000000000" pitchFamily="2" charset="0"/>
              </a:rPr>
              <a:t>Trzeciego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Fifteen" panose="000004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749" y="2379270"/>
            <a:ext cx="4432151" cy="92695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ESSTIXFifteen" panose="00000400000000000000" pitchFamily="2" charset="0"/>
              </a:rPr>
              <a:t>Ale </a:t>
            </a:r>
            <a:r>
              <a:rPr lang="en-US" dirty="0" err="1" smtClean="0">
                <a:latin typeface="ESSTIXFifteen" panose="00000400000000000000" pitchFamily="2" charset="0"/>
              </a:rPr>
              <a:t>jestem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robotem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zrobionym</a:t>
            </a:r>
            <a:r>
              <a:rPr lang="en-US" dirty="0" smtClean="0">
                <a:latin typeface="ESSTIXFifteen" panose="00000400000000000000" pitchFamily="2" charset="0"/>
              </a:rPr>
              <a:t>  w Roku </a:t>
            </a:r>
            <a:r>
              <a:rPr lang="en-US" dirty="0" err="1" smtClean="0">
                <a:latin typeface="ESSTIXFifteen" panose="00000400000000000000" pitchFamily="2" charset="0"/>
              </a:rPr>
              <a:t>Pańskim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ESSTIXFifteen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819" y="1616782"/>
            <a:ext cx="50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9699" y="4225324"/>
            <a:ext cx="4432151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ESSTIXFifteen" panose="00000400000000000000" pitchFamily="2" charset="0"/>
              </a:rPr>
              <a:t>więc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nie</a:t>
            </a:r>
            <a:r>
              <a:rPr lang="en-US" dirty="0" smtClean="0">
                <a:latin typeface="ESSTIXFifteen" panose="00000400000000000000" pitchFamily="2" charset="0"/>
              </a:rPr>
              <a:t> mam </a:t>
            </a:r>
            <a:r>
              <a:rPr lang="en-US" dirty="0" err="1" smtClean="0">
                <a:latin typeface="ESSTIXFifteen" panose="00000400000000000000" pitchFamily="2" charset="0"/>
              </a:rPr>
              <a:t>nawet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roczku</a:t>
            </a:r>
            <a:endParaRPr lang="en-US" dirty="0" smtClean="0">
              <a:latin typeface="ESSTIXFifteen" panose="000004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ESSTIXFifteen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ESSTIXFifteen" panose="00000400000000000000" pitchFamily="2" charset="0"/>
              </a:rPr>
              <a:t>No </a:t>
            </a:r>
            <a:r>
              <a:rPr lang="en-US" dirty="0" err="1" smtClean="0">
                <a:latin typeface="ESSTIXFifteen" panose="00000400000000000000" pitchFamily="2" charset="0"/>
              </a:rPr>
              <a:t>oblicz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ile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miałbym</a:t>
            </a:r>
            <a:r>
              <a:rPr lang="en-US" dirty="0" smtClean="0">
                <a:latin typeface="ESSTIXFifteen" panose="00000400000000000000" pitchFamily="2" charset="0"/>
              </a:rPr>
              <a:t> </a:t>
            </a:r>
            <a:r>
              <a:rPr lang="en-US" dirty="0" err="1" smtClean="0">
                <a:latin typeface="ESSTIXFifteen" panose="00000400000000000000" pitchFamily="2" charset="0"/>
              </a:rPr>
              <a:t>lat</a:t>
            </a:r>
            <a:endParaRPr lang="en-US" dirty="0" smtClean="0">
              <a:latin typeface="ESSTIXFifteen" panose="00000400000000000000" pitchFamily="2" charset="0"/>
            </a:endParaRPr>
          </a:p>
          <a:p>
            <a:pPr marL="0" indent="0">
              <a:buNone/>
            </a:pPr>
            <a:endParaRPr lang="en-US" dirty="0">
              <a:latin typeface="ESSTIXFifteen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1120" y="3289301"/>
            <a:ext cx="197940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2016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082" y="5167532"/>
            <a:ext cx="50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9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8" y="8730"/>
            <a:ext cx="5136952" cy="6849270"/>
          </a:xfrm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1983" y="991323"/>
            <a:ext cx="6121998" cy="4172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 err="1" smtClean="0"/>
              <a:t>Kopernik</a:t>
            </a:r>
            <a:r>
              <a:rPr lang="en-US" sz="4400" u="sng" dirty="0" smtClean="0"/>
              <a:t>:</a:t>
            </a:r>
            <a:r>
              <a:rPr lang="en-US" sz="4400" dirty="0" smtClean="0"/>
              <a:t> </a:t>
            </a:r>
            <a:r>
              <a:rPr lang="en-US" sz="4400" dirty="0" err="1" smtClean="0"/>
              <a:t>tak</a:t>
            </a:r>
            <a:r>
              <a:rPr lang="en-US" sz="4400" dirty="0" smtClean="0"/>
              <a:t>, to </a:t>
            </a:r>
            <a:r>
              <a:rPr lang="en-US" sz="4400" dirty="0" err="1" smtClean="0"/>
              <a:t>znana</a:t>
            </a:r>
            <a:r>
              <a:rPr lang="en-US" sz="4400" dirty="0" smtClean="0"/>
              <a:t> </a:t>
            </a:r>
            <a:r>
              <a:rPr lang="en-US" sz="4400" dirty="0" err="1" smtClean="0"/>
              <a:t>rymowanka</a:t>
            </a:r>
            <a:r>
              <a:rPr lang="en-US" sz="4400" dirty="0" smtClean="0"/>
              <a:t> ale </a:t>
            </a:r>
            <a:r>
              <a:rPr lang="en-US" sz="4400" dirty="0" err="1" smtClean="0"/>
              <a:t>najbardziej</a:t>
            </a:r>
            <a:r>
              <a:rPr lang="en-US" sz="4400" dirty="0" smtClean="0"/>
              <a:t> </a:t>
            </a:r>
            <a:r>
              <a:rPr lang="en-US" sz="4400" dirty="0" err="1" smtClean="0"/>
              <a:t>lubie</a:t>
            </a:r>
            <a:r>
              <a:rPr lang="en-US" sz="4400" dirty="0" smtClean="0"/>
              <a:t> </a:t>
            </a:r>
            <a:r>
              <a:rPr lang="en-US" sz="4400" dirty="0" err="1" smtClean="0"/>
              <a:t>tę</a:t>
            </a:r>
            <a:r>
              <a:rPr lang="en-US" sz="4400" dirty="0" smtClean="0"/>
              <a:t> “</a:t>
            </a:r>
            <a:r>
              <a:rPr lang="en-US" sz="4400" dirty="0" err="1" smtClean="0"/>
              <a:t>Mi-ko-łaj</a:t>
            </a:r>
            <a:r>
              <a:rPr lang="en-US" sz="4400" dirty="0" smtClean="0"/>
              <a:t> </a:t>
            </a:r>
            <a:r>
              <a:rPr lang="en-US" sz="4400" dirty="0" err="1" smtClean="0"/>
              <a:t>Ko</a:t>
            </a:r>
            <a:r>
              <a:rPr lang="en-US" sz="4400" dirty="0" smtClean="0"/>
              <a:t>-per-</a:t>
            </a:r>
            <a:r>
              <a:rPr lang="en-US" sz="4400" dirty="0" err="1" smtClean="0"/>
              <a:t>nik</a:t>
            </a:r>
            <a:r>
              <a:rPr lang="en-US" sz="4400" dirty="0" smtClean="0"/>
              <a:t>, </a:t>
            </a:r>
            <a:r>
              <a:rPr lang="en-US" sz="4400" dirty="0" err="1" smtClean="0"/>
              <a:t>dobry</a:t>
            </a:r>
            <a:r>
              <a:rPr lang="en-US" sz="4400" dirty="0" smtClean="0"/>
              <a:t> </a:t>
            </a:r>
            <a:r>
              <a:rPr lang="en-US" sz="4400" dirty="0" err="1" smtClean="0"/>
              <a:t>jak</a:t>
            </a:r>
            <a:r>
              <a:rPr lang="en-US" sz="4400" dirty="0" smtClean="0"/>
              <a:t> to-</a:t>
            </a:r>
            <a:r>
              <a:rPr lang="en-US" sz="4400" dirty="0" err="1" smtClean="0"/>
              <a:t>ruń</a:t>
            </a:r>
            <a:r>
              <a:rPr lang="en-US" sz="4400" dirty="0" smtClean="0"/>
              <a:t>-ski pier-</a:t>
            </a:r>
            <a:r>
              <a:rPr lang="en-US" sz="4400" dirty="0" err="1" smtClean="0"/>
              <a:t>nik</a:t>
            </a:r>
            <a:r>
              <a:rPr lang="en-US" sz="4400" dirty="0" smtClean="0"/>
              <a:t>.” </a:t>
            </a:r>
          </a:p>
          <a:p>
            <a:r>
              <a:rPr lang="en-US" sz="4400" dirty="0" smtClean="0"/>
              <a:t>(</a:t>
            </a:r>
            <a:r>
              <a:rPr lang="en-US" sz="4400" i="1" dirty="0" smtClean="0"/>
              <a:t>Robot </a:t>
            </a:r>
            <a:r>
              <a:rPr lang="en-US" sz="4400" i="1" dirty="0" err="1" smtClean="0"/>
              <a:t>spiewa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tanczy</a:t>
            </a:r>
            <a:r>
              <a:rPr lang="en-US" sz="4400" dirty="0" smtClean="0"/>
              <a:t>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34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2" y="2803525"/>
            <a:ext cx="10625667" cy="327554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 robot-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8" y="8730"/>
            <a:ext cx="5136952" cy="6849270"/>
          </a:xfrm>
        </p:spPr>
      </p:pic>
      <p:sp>
        <p:nvSpPr>
          <p:cNvPr id="5" name="TextBox 4"/>
          <p:cNvSpPr txBox="1"/>
          <p:nvPr/>
        </p:nvSpPr>
        <p:spPr>
          <a:xfrm>
            <a:off x="457199" y="1236133"/>
            <a:ext cx="616373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I am a robot.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Inside I have motors, sensors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And computers.</a:t>
            </a:r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" y="3805555"/>
            <a:ext cx="5859780" cy="20123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Jestem</a:t>
            </a:r>
            <a:r>
              <a:rPr lang="en-US" dirty="0" smtClean="0"/>
              <a:t> </a:t>
            </a:r>
            <a:r>
              <a:rPr lang="en-US" dirty="0" err="1" smtClean="0"/>
              <a:t>robotem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w </a:t>
            </a:r>
            <a:r>
              <a:rPr lang="en-US" dirty="0" err="1" smtClean="0"/>
              <a:t>srodku</a:t>
            </a:r>
            <a:r>
              <a:rPr lang="en-US" dirty="0" smtClean="0"/>
              <a:t> mam </a:t>
            </a:r>
            <a:r>
              <a:rPr lang="en-US" dirty="0" err="1" smtClean="0"/>
              <a:t>motory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czujniki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komputery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23" y="0"/>
            <a:ext cx="10625667" cy="327554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Dziecinstwo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mlodosc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Kopernika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1223" y="3582458"/>
            <a:ext cx="10625667" cy="32755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and young age of Copernicus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pernicus.torun.pl/biografia/1473-1491/5/Toru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190"/>
            <a:ext cx="12192000" cy="76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52" y="0"/>
            <a:ext cx="11690848" cy="7809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Urodzilem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Krolestwie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Toruniu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865034" y="-55832"/>
            <a:ext cx="531169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Baskerville Old Face" panose="02020602080505020303" pitchFamily="18" charset="0"/>
              </a:rPr>
              <a:t>What happened to Giordano </a:t>
            </a:r>
            <a:r>
              <a:rPr lang="en-US" sz="2400" b="1" i="1" dirty="0">
                <a:latin typeface="Baskerville Old Face" panose="02020602080505020303" pitchFamily="18" charset="0"/>
              </a:rPr>
              <a:t>Bruno?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079506" y="6001688"/>
            <a:ext cx="219425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lgerian" panose="04020705040A02060702" pitchFamily="82" charset="0"/>
              </a:rPr>
              <a:t>Did you have some siblings</a:t>
            </a:r>
            <a:r>
              <a:rPr lang="en-US" sz="12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?</a:t>
            </a:r>
          </a:p>
          <a:p>
            <a:endParaRPr lang="en-US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368" y="6427"/>
            <a:ext cx="6865034" cy="34905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Co </a:t>
            </a:r>
            <a:r>
              <a:rPr lang="en-US" sz="1800" dirty="0" err="1"/>
              <a:t>Kopernik</a:t>
            </a:r>
            <a:r>
              <a:rPr lang="en-US" sz="1800" dirty="0"/>
              <a:t> </a:t>
            </a:r>
            <a:r>
              <a:rPr lang="en-US" sz="1800" dirty="0" err="1"/>
              <a:t>pisał</a:t>
            </a:r>
            <a:r>
              <a:rPr lang="en-US" sz="1800" dirty="0"/>
              <a:t> do </a:t>
            </a:r>
            <a:r>
              <a:rPr lang="en-US" sz="1800" dirty="0" err="1"/>
              <a:t>króla</a:t>
            </a:r>
            <a:r>
              <a:rPr lang="en-US" sz="1800" dirty="0"/>
              <a:t> </a:t>
            </a:r>
            <a:r>
              <a:rPr lang="en-US" sz="1800" dirty="0" err="1"/>
              <a:t>Zygmunta</a:t>
            </a:r>
            <a:r>
              <a:rPr lang="en-US" sz="1800" dirty="0"/>
              <a:t> </a:t>
            </a:r>
            <a:r>
              <a:rPr lang="en-US" sz="1800" dirty="0" err="1"/>
              <a:t>Starego</a:t>
            </a:r>
            <a:r>
              <a:rPr lang="en-US" sz="1800" dirty="0"/>
              <a:t>, </a:t>
            </a:r>
            <a:r>
              <a:rPr lang="en-US" sz="1800" dirty="0" err="1"/>
              <a:t>pierwszego</a:t>
            </a:r>
            <a:r>
              <a:rPr lang="en-US" sz="1800" dirty="0"/>
              <a:t>, </a:t>
            </a:r>
            <a:r>
              <a:rPr lang="en-US" sz="1800" dirty="0" err="1"/>
              <a:t>polskiego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244426" y="6166605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38352"/>
            <a:ext cx="4149090" cy="69596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/>
              <a:t>Krzyzacy</a:t>
            </a:r>
            <a:r>
              <a:rPr lang="en-US" sz="1800" dirty="0" smtClean="0"/>
              <a:t>, </a:t>
            </a:r>
            <a:r>
              <a:rPr lang="en-US" sz="1800" dirty="0" err="1" smtClean="0"/>
              <a:t>petycja</a:t>
            </a:r>
            <a:r>
              <a:rPr lang="en-US" sz="1800" dirty="0" smtClean="0"/>
              <a:t>, </a:t>
            </a:r>
            <a:r>
              <a:rPr lang="en-US" sz="1800" dirty="0" err="1" smtClean="0"/>
              <a:t>wladca</a:t>
            </a:r>
            <a:r>
              <a:rPr lang="en-US" sz="1800" dirty="0" smtClean="0"/>
              <a:t>, </a:t>
            </a:r>
            <a:r>
              <a:rPr lang="en-US" sz="1800" dirty="0" err="1" smtClean="0"/>
              <a:t>krol</a:t>
            </a:r>
            <a:r>
              <a:rPr lang="en-US" sz="1800" dirty="0" smtClean="0"/>
              <a:t>, </a:t>
            </a:r>
            <a:r>
              <a:rPr lang="en-US" sz="1800" dirty="0" err="1" smtClean="0"/>
              <a:t>krzywdy</a:t>
            </a:r>
            <a:r>
              <a:rPr lang="en-US" sz="1800" dirty="0" smtClean="0"/>
              <a:t>, </a:t>
            </a:r>
            <a:r>
              <a:rPr lang="en-US" sz="1800" dirty="0" err="1" smtClean="0"/>
              <a:t>kapitula</a:t>
            </a:r>
            <a:r>
              <a:rPr lang="en-US" sz="1800" dirty="0" smtClean="0"/>
              <a:t>, </a:t>
            </a:r>
            <a:r>
              <a:rPr lang="en-US" sz="1800" dirty="0" err="1" smtClean="0"/>
              <a:t>warmia</a:t>
            </a:r>
            <a:r>
              <a:rPr lang="en-US" sz="1800" dirty="0" smtClean="0"/>
              <a:t>, Elblag, </a:t>
            </a:r>
            <a:r>
              <a:rPr lang="en-US" sz="1800" dirty="0" err="1" smtClean="0"/>
              <a:t>napady,wojna</a:t>
            </a: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70458" y="359653"/>
            <a:ext cx="8021542" cy="6634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/>
              <a:t>Czy</a:t>
            </a:r>
            <a:r>
              <a:rPr lang="en-US" sz="1800" dirty="0" smtClean="0"/>
              <a:t> </a:t>
            </a:r>
            <a:r>
              <a:rPr lang="en-US" sz="1800" dirty="0" err="1" smtClean="0"/>
              <a:t>mógłbys</a:t>
            </a:r>
            <a:r>
              <a:rPr lang="en-US" sz="1800" dirty="0" smtClean="0"/>
              <a:t> </a:t>
            </a:r>
            <a:r>
              <a:rPr lang="en-US" sz="1800" dirty="0" err="1" smtClean="0"/>
              <a:t>Koperniku</a:t>
            </a:r>
            <a:r>
              <a:rPr lang="en-US" sz="1800" dirty="0" smtClean="0"/>
              <a:t> </a:t>
            </a:r>
            <a:r>
              <a:rPr lang="en-US" sz="1800" dirty="0" err="1" smtClean="0"/>
              <a:t>powiedzieć</a:t>
            </a:r>
            <a:r>
              <a:rPr lang="en-US" sz="1800" dirty="0" smtClean="0"/>
              <a:t> </a:t>
            </a:r>
            <a:r>
              <a:rPr lang="en-US" sz="1800" dirty="0" err="1" smtClean="0"/>
              <a:t>coś</a:t>
            </a:r>
            <a:r>
              <a:rPr lang="en-US" sz="1800" dirty="0" smtClean="0"/>
              <a:t> do </a:t>
            </a:r>
            <a:r>
              <a:rPr lang="en-US" sz="1800" dirty="0" err="1" smtClean="0"/>
              <a:t>nas</a:t>
            </a:r>
            <a:r>
              <a:rPr lang="en-US" sz="1800" dirty="0" smtClean="0"/>
              <a:t> </a:t>
            </a:r>
            <a:r>
              <a:rPr lang="en-US" sz="1800" dirty="0" err="1" smtClean="0"/>
              <a:t>językiem</a:t>
            </a:r>
            <a:r>
              <a:rPr lang="en-US" sz="1800" dirty="0" smtClean="0"/>
              <a:t> </a:t>
            </a:r>
            <a:r>
              <a:rPr lang="en-US" sz="1800" dirty="0" err="1" smtClean="0"/>
              <a:t>którego</a:t>
            </a:r>
            <a:r>
              <a:rPr lang="en-US" sz="1800" dirty="0" smtClean="0"/>
              <a:t> </a:t>
            </a:r>
            <a:r>
              <a:rPr lang="en-US" sz="1800" dirty="0" err="1" smtClean="0"/>
              <a:t>napewno</a:t>
            </a:r>
            <a:r>
              <a:rPr lang="en-US" sz="1800" dirty="0" smtClean="0"/>
              <a:t> </a:t>
            </a:r>
            <a:r>
              <a:rPr lang="en-US" sz="1800" dirty="0" err="1" smtClean="0"/>
              <a:t>używałeś</a:t>
            </a:r>
            <a:r>
              <a:rPr lang="en-US" sz="1800" dirty="0" smtClean="0"/>
              <a:t>, </a:t>
            </a:r>
            <a:r>
              <a:rPr lang="en-US" sz="1800" dirty="0" err="1" smtClean="0"/>
              <a:t>który</a:t>
            </a:r>
            <a:r>
              <a:rPr lang="en-US" sz="1800" dirty="0" smtClean="0"/>
              <a:t> </a:t>
            </a:r>
            <a:r>
              <a:rPr lang="en-US" sz="1800" dirty="0" err="1" smtClean="0"/>
              <a:t>zachował</a:t>
            </a:r>
            <a:r>
              <a:rPr lang="en-US" sz="1800" dirty="0" smtClean="0"/>
              <a:t> </a:t>
            </a:r>
            <a:r>
              <a:rPr lang="en-US" sz="1800" dirty="0" err="1" smtClean="0"/>
              <a:t>się</a:t>
            </a:r>
            <a:r>
              <a:rPr lang="en-US" sz="1800" dirty="0" smtClean="0"/>
              <a:t> w </a:t>
            </a:r>
            <a:r>
              <a:rPr lang="en-US" sz="1800" dirty="0" err="1" smtClean="0"/>
              <a:t>Twoich</a:t>
            </a:r>
            <a:r>
              <a:rPr lang="en-US" sz="1800" dirty="0" smtClean="0"/>
              <a:t>, </a:t>
            </a:r>
            <a:r>
              <a:rPr lang="en-US" sz="1800" dirty="0" err="1" smtClean="0"/>
              <a:t>księże</a:t>
            </a:r>
            <a:r>
              <a:rPr lang="en-US" sz="1800" dirty="0" smtClean="0"/>
              <a:t> </a:t>
            </a:r>
            <a:r>
              <a:rPr lang="en-US" sz="1800" dirty="0" err="1" smtClean="0"/>
              <a:t>kanoniku</a:t>
            </a:r>
            <a:r>
              <a:rPr lang="en-US" sz="1800" dirty="0" smtClean="0"/>
              <a:t>, </a:t>
            </a:r>
            <a:r>
              <a:rPr lang="en-US" sz="1800" dirty="0" err="1" smtClean="0"/>
              <a:t>pismach</a:t>
            </a:r>
            <a:r>
              <a:rPr lang="en-US" sz="1800" dirty="0" smtClean="0"/>
              <a:t>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21368" y="1447464"/>
            <a:ext cx="4921934" cy="311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Jeśli</a:t>
            </a:r>
            <a:r>
              <a:rPr lang="en-US" sz="1600" dirty="0" smtClean="0"/>
              <a:t> </a:t>
            </a:r>
            <a:r>
              <a:rPr lang="en-US" sz="1600" dirty="0" err="1" smtClean="0"/>
              <a:t>nie</a:t>
            </a:r>
            <a:r>
              <a:rPr lang="en-US" sz="1600" dirty="0" smtClean="0"/>
              <a:t> </a:t>
            </a:r>
            <a:r>
              <a:rPr lang="en-US" sz="1600" dirty="0" err="1" smtClean="0"/>
              <a:t>jesteś</a:t>
            </a:r>
            <a:r>
              <a:rPr lang="en-US" sz="1600" dirty="0" smtClean="0"/>
              <a:t> </a:t>
            </a:r>
            <a:r>
              <a:rPr lang="en-US" sz="1600" dirty="0" err="1" smtClean="0"/>
              <a:t>Kopernikiem</a:t>
            </a:r>
            <a:r>
              <a:rPr lang="en-US" sz="1600" dirty="0" smtClean="0"/>
              <a:t>, to </a:t>
            </a:r>
            <a:r>
              <a:rPr lang="en-US" sz="1600" dirty="0" err="1" smtClean="0"/>
              <a:t>dlaczego</a:t>
            </a:r>
            <a:r>
              <a:rPr lang="en-US" sz="1600" dirty="0" smtClean="0"/>
              <a:t> go </a:t>
            </a:r>
            <a:r>
              <a:rPr lang="en-US" sz="1600" dirty="0" err="1" smtClean="0"/>
              <a:t>udajesz</a:t>
            </a:r>
            <a:r>
              <a:rPr lang="en-US" sz="1600" dirty="0" smtClean="0"/>
              <a:t>?</a:t>
            </a:r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1368" y="3017933"/>
            <a:ext cx="4156710" cy="32714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Co </a:t>
            </a:r>
            <a:r>
              <a:rPr lang="en-US" sz="2000" dirty="0" err="1" smtClean="0"/>
              <a:t>masz</a:t>
            </a:r>
            <a:r>
              <a:rPr lang="en-US" sz="2000" dirty="0" smtClean="0"/>
              <a:t> w </a:t>
            </a:r>
            <a:r>
              <a:rPr lang="en-US" sz="2000" dirty="0" err="1" smtClean="0"/>
              <a:t>srodku</a:t>
            </a:r>
            <a:r>
              <a:rPr lang="en-US" sz="2000" dirty="0" smtClean="0"/>
              <a:t> </a:t>
            </a:r>
            <a:r>
              <a:rPr lang="en-US" sz="2000" dirty="0" err="1" smtClean="0"/>
              <a:t>ciala</a:t>
            </a:r>
            <a:r>
              <a:rPr lang="en-US" sz="2000" dirty="0" smtClean="0"/>
              <a:t>, </a:t>
            </a:r>
            <a:r>
              <a:rPr lang="en-US" sz="2000" dirty="0" err="1" smtClean="0"/>
              <a:t>Koperniku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373476"/>
            <a:ext cx="4355370" cy="4006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Dlaczego</a:t>
            </a:r>
            <a:r>
              <a:rPr lang="en-US" sz="1800" dirty="0" smtClean="0"/>
              <a:t> </a:t>
            </a:r>
            <a:r>
              <a:rPr lang="en-US" sz="1800" dirty="0" err="1" smtClean="0"/>
              <a:t>mówisz</a:t>
            </a:r>
            <a:r>
              <a:rPr lang="en-US" sz="1800" dirty="0" smtClean="0"/>
              <a:t> do </a:t>
            </a:r>
            <a:r>
              <a:rPr lang="en-US" sz="1800" dirty="0" err="1" smtClean="0"/>
              <a:t>nas</a:t>
            </a:r>
            <a:r>
              <a:rPr lang="en-US" sz="1800" dirty="0" smtClean="0"/>
              <a:t>, </a:t>
            </a:r>
            <a:r>
              <a:rPr lang="en-US" sz="1800" dirty="0" err="1" smtClean="0"/>
              <a:t>Koperniku</a:t>
            </a:r>
            <a:r>
              <a:rPr lang="en-US" sz="1800" dirty="0" smtClean="0"/>
              <a:t>?</a:t>
            </a:r>
            <a:r>
              <a:rPr lang="en-US" sz="1800" b="1" dirty="0" smtClean="0"/>
              <a:t> </a:t>
            </a:r>
            <a:endParaRPr lang="en-US" sz="1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78275" y="2418346"/>
            <a:ext cx="3313724" cy="8413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O co </a:t>
            </a:r>
            <a:r>
              <a:rPr lang="en-US" dirty="0" err="1" smtClean="0"/>
              <a:t>mogę</a:t>
            </a:r>
            <a:r>
              <a:rPr lang="en-US" dirty="0" smtClean="0"/>
              <a:t> </a:t>
            </a:r>
            <a:r>
              <a:rPr lang="en-US" dirty="0" err="1" smtClean="0"/>
              <a:t>pytać</a:t>
            </a:r>
            <a:r>
              <a:rPr lang="en-US" dirty="0" smtClean="0"/>
              <a:t> </a:t>
            </a:r>
            <a:r>
              <a:rPr lang="en-US" dirty="0" err="1" smtClean="0"/>
              <a:t>Kopernika</a:t>
            </a:r>
            <a:r>
              <a:rPr lang="en-US" dirty="0" smtClean="0"/>
              <a:t> ?</a:t>
            </a:r>
            <a:r>
              <a:rPr lang="en-US" b="1" dirty="0" smtClean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7990" y="5216324"/>
            <a:ext cx="5904010" cy="54954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możesz</a:t>
            </a:r>
            <a:r>
              <a:rPr lang="en-US" dirty="0" smtClean="0"/>
              <a:t> </a:t>
            </a:r>
            <a:r>
              <a:rPr lang="en-US" dirty="0" err="1" smtClean="0"/>
              <a:t>mnie</a:t>
            </a:r>
            <a:r>
              <a:rPr lang="en-US" dirty="0" smtClean="0"/>
              <a:t> </a:t>
            </a:r>
            <a:r>
              <a:rPr lang="en-US" dirty="0" err="1" smtClean="0"/>
              <a:t>zabić</a:t>
            </a:r>
            <a:r>
              <a:rPr lang="en-US" dirty="0" smtClean="0"/>
              <a:t>, </a:t>
            </a:r>
            <a:r>
              <a:rPr lang="en-US" dirty="0" err="1" smtClean="0"/>
              <a:t>robocie</a:t>
            </a:r>
            <a:r>
              <a:rPr lang="en-US" dirty="0" smtClean="0"/>
              <a:t>?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909" y="5257986"/>
            <a:ext cx="6246081" cy="419587"/>
          </a:xfrm>
          <a:prstGeom prst="rect">
            <a:avLst/>
          </a:prstGeom>
          <a:solidFill>
            <a:srgbClr val="FF669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Czy</a:t>
            </a:r>
            <a:r>
              <a:rPr lang="en-US" sz="2000" dirty="0" smtClean="0"/>
              <a:t> </a:t>
            </a:r>
            <a:r>
              <a:rPr lang="en-US" sz="2000" dirty="0" err="1" smtClean="0"/>
              <a:t>mozna</a:t>
            </a:r>
            <a:r>
              <a:rPr lang="en-US" sz="2000" dirty="0" smtClean="0"/>
              <a:t> </a:t>
            </a:r>
            <a:r>
              <a:rPr lang="en-US" sz="2000" dirty="0" err="1" smtClean="0"/>
              <a:t>zobaczyc</a:t>
            </a:r>
            <a:r>
              <a:rPr lang="en-US" sz="2000" dirty="0" smtClean="0"/>
              <a:t> </a:t>
            </a:r>
            <a:r>
              <a:rPr lang="en-US" sz="2000" dirty="0" err="1" smtClean="0"/>
              <a:t>nadal</a:t>
            </a:r>
            <a:r>
              <a:rPr lang="en-US" sz="2000" dirty="0" smtClean="0"/>
              <a:t> </a:t>
            </a:r>
            <a:r>
              <a:rPr lang="en-US" sz="2000" dirty="0" err="1" smtClean="0"/>
              <a:t>dom</a:t>
            </a:r>
            <a:r>
              <a:rPr lang="en-US" sz="2000" dirty="0" smtClean="0"/>
              <a:t> w </a:t>
            </a:r>
            <a:r>
              <a:rPr lang="en-US" sz="2000" dirty="0" err="1" smtClean="0"/>
              <a:t>ktorym</a:t>
            </a:r>
            <a:r>
              <a:rPr lang="en-US" sz="2000" dirty="0" smtClean="0"/>
              <a:t> </a:t>
            </a:r>
            <a:r>
              <a:rPr lang="en-US" sz="2000" dirty="0" err="1" smtClean="0"/>
              <a:t>sie</a:t>
            </a:r>
            <a:r>
              <a:rPr lang="en-US" sz="2000" dirty="0" smtClean="0"/>
              <a:t> </a:t>
            </a:r>
            <a:r>
              <a:rPr lang="en-US" sz="2000" dirty="0" err="1" smtClean="0"/>
              <a:t>urodziles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09" y="1065795"/>
            <a:ext cx="4690111" cy="369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Czy</a:t>
            </a:r>
            <a:r>
              <a:rPr lang="en-US" sz="2000" dirty="0" smtClean="0"/>
              <a:t> </a:t>
            </a:r>
            <a:r>
              <a:rPr lang="en-US" sz="2000" dirty="0" err="1" smtClean="0"/>
              <a:t>moge</a:t>
            </a:r>
            <a:r>
              <a:rPr lang="en-US" sz="2000" dirty="0" smtClean="0"/>
              <a:t> </a:t>
            </a:r>
            <a:r>
              <a:rPr lang="en-US" sz="2000" dirty="0" err="1" smtClean="0"/>
              <a:t>zobaczyc</a:t>
            </a:r>
            <a:r>
              <a:rPr lang="en-US" sz="2000" dirty="0" smtClean="0"/>
              <a:t> </a:t>
            </a:r>
            <a:r>
              <a:rPr lang="en-US" sz="2000" dirty="0" err="1" smtClean="0"/>
              <a:t>twoj</a:t>
            </a:r>
            <a:r>
              <a:rPr lang="en-US" sz="2000" dirty="0" smtClean="0"/>
              <a:t> </a:t>
            </a:r>
            <a:r>
              <a:rPr lang="en-US" sz="2000" dirty="0" err="1" smtClean="0"/>
              <a:t>podpis</a:t>
            </a:r>
            <a:r>
              <a:rPr lang="en-US" sz="2000" dirty="0" smtClean="0"/>
              <a:t> </a:t>
            </a:r>
            <a:r>
              <a:rPr lang="en-US" sz="2000" dirty="0" err="1" smtClean="0"/>
              <a:t>Koperniku</a:t>
            </a:r>
            <a:r>
              <a:rPr lang="en-US" sz="2000" dirty="0" smtClean="0"/>
              <a:t>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32020" y="1047165"/>
            <a:ext cx="4537710" cy="365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Can I see your original signature.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3570" y="6453517"/>
            <a:ext cx="60801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znana</a:t>
            </a:r>
            <a:r>
              <a:rPr lang="en-US" dirty="0"/>
              <a:t> jest </a:t>
            </a:r>
            <a:r>
              <a:rPr lang="en-US" dirty="0" err="1"/>
              <a:t>dokładna</a:t>
            </a:r>
            <a:r>
              <a:rPr lang="en-US" dirty="0"/>
              <a:t> data </a:t>
            </a:r>
            <a:r>
              <a:rPr lang="en-US" dirty="0" err="1"/>
              <a:t>urodzenia</a:t>
            </a:r>
            <a:r>
              <a:rPr lang="en-US" dirty="0"/>
              <a:t> </a:t>
            </a:r>
            <a:r>
              <a:rPr lang="en-US" dirty="0" err="1"/>
              <a:t>Mikołaja</a:t>
            </a:r>
            <a:r>
              <a:rPr lang="en-US" dirty="0"/>
              <a:t> </a:t>
            </a:r>
            <a:r>
              <a:rPr lang="en-US" dirty="0" err="1"/>
              <a:t>Kopernika</a:t>
            </a:r>
            <a:r>
              <a:rPr lang="en-US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4812" y="6452078"/>
            <a:ext cx="2488758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Kiedy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ksiądz</a:t>
            </a:r>
            <a:r>
              <a:rPr lang="en-US" dirty="0"/>
              <a:t> </a:t>
            </a:r>
            <a:r>
              <a:rPr lang="en-US" dirty="0" err="1"/>
              <a:t>urodził</a:t>
            </a:r>
            <a:r>
              <a:rPr lang="en-US" dirty="0"/>
              <a:t>?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15649" y="6439743"/>
            <a:ext cx="13891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Ile </a:t>
            </a:r>
            <a:r>
              <a:rPr lang="en-US" dirty="0" err="1"/>
              <a:t>masz</a:t>
            </a:r>
            <a:r>
              <a:rPr lang="en-US" dirty="0"/>
              <a:t> </a:t>
            </a:r>
            <a:r>
              <a:rPr lang="en-US" dirty="0" err="1"/>
              <a:t>lat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15649" y="6115964"/>
            <a:ext cx="45102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Ile (</a:t>
            </a:r>
            <a:r>
              <a:rPr lang="en-US" dirty="0" err="1"/>
              <a:t>ksiądz</a:t>
            </a:r>
            <a:r>
              <a:rPr lang="en-US" dirty="0"/>
              <a:t>, </a:t>
            </a:r>
            <a:r>
              <a:rPr lang="en-US" dirty="0" err="1"/>
              <a:t>kanonik</a:t>
            </a:r>
            <a:r>
              <a:rPr lang="en-US" dirty="0"/>
              <a:t>, </a:t>
            </a:r>
            <a:r>
              <a:rPr lang="en-US" dirty="0" err="1"/>
              <a:t>Mikołaj</a:t>
            </a:r>
            <a:r>
              <a:rPr lang="en-US" dirty="0"/>
              <a:t>, </a:t>
            </a:r>
            <a:r>
              <a:rPr lang="en-US" dirty="0" err="1"/>
              <a:t>Kopernik</a:t>
            </a:r>
            <a:r>
              <a:rPr lang="en-US" dirty="0"/>
              <a:t>) ma </a:t>
            </a:r>
            <a:r>
              <a:rPr lang="en-US" dirty="0" err="1"/>
              <a:t>lat</a:t>
            </a:r>
            <a:r>
              <a:rPr lang="en-US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368" y="5676409"/>
            <a:ext cx="36443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Kiedy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(</a:t>
            </a:r>
            <a:r>
              <a:rPr lang="en-US" dirty="0" err="1"/>
              <a:t>Mikołaj</a:t>
            </a:r>
            <a:r>
              <a:rPr lang="en-US" dirty="0"/>
              <a:t>, </a:t>
            </a:r>
            <a:r>
              <a:rPr lang="en-US" dirty="0" err="1"/>
              <a:t>Kopernik</a:t>
            </a:r>
            <a:r>
              <a:rPr lang="en-US" dirty="0"/>
              <a:t>) </a:t>
            </a:r>
            <a:r>
              <a:rPr lang="en-US" dirty="0" err="1"/>
              <a:t>urodził</a:t>
            </a:r>
            <a:r>
              <a:rPr lang="en-US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22963" y="5668153"/>
            <a:ext cx="346101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Polska</a:t>
            </a:r>
            <a:r>
              <a:rPr lang="en-US" dirty="0"/>
              <a:t> </a:t>
            </a:r>
            <a:r>
              <a:rPr lang="en-US" dirty="0" err="1"/>
              <a:t>była</a:t>
            </a:r>
            <a:r>
              <a:rPr lang="en-US" dirty="0"/>
              <a:t> </a:t>
            </a:r>
            <a:r>
              <a:rPr lang="en-US" dirty="0" err="1"/>
              <a:t>wielka</a:t>
            </a:r>
            <a:r>
              <a:rPr lang="en-US" dirty="0"/>
              <a:t> </a:t>
            </a:r>
            <a:r>
              <a:rPr lang="en-US" dirty="0" err="1"/>
              <a:t>kiedy</a:t>
            </a:r>
            <a:r>
              <a:rPr lang="en-US" dirty="0"/>
              <a:t> </a:t>
            </a:r>
            <a:r>
              <a:rPr lang="en-US" dirty="0" err="1"/>
              <a:t>żyłeś</a:t>
            </a:r>
            <a:r>
              <a:rPr lang="en-US" dirty="0"/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99506" y="5676409"/>
            <a:ext cx="18236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Jaka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Polska</a:t>
            </a:r>
            <a:r>
              <a:rPr lang="en-US" dirty="0" smtClean="0"/>
              <a:t>?</a:t>
            </a:r>
            <a:endParaRPr lang="en-US" b="1" u="sng" dirty="0"/>
          </a:p>
        </p:txBody>
      </p:sp>
      <p:sp>
        <p:nvSpPr>
          <p:cNvPr id="24" name="Rectangle 23"/>
          <p:cNvSpPr/>
          <p:nvPr/>
        </p:nvSpPr>
        <p:spPr>
          <a:xfrm>
            <a:off x="8973756" y="5632356"/>
            <a:ext cx="329186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Polska</a:t>
            </a:r>
            <a:r>
              <a:rPr lang="en-US" dirty="0"/>
              <a:t> </a:t>
            </a:r>
            <a:r>
              <a:rPr lang="en-US" dirty="0" err="1"/>
              <a:t>była</a:t>
            </a:r>
            <a:r>
              <a:rPr lang="en-US" dirty="0"/>
              <a:t> </a:t>
            </a:r>
            <a:r>
              <a:rPr lang="en-US" dirty="0" err="1"/>
              <a:t>silna</a:t>
            </a:r>
            <a:r>
              <a:rPr lang="en-US" dirty="0"/>
              <a:t> </a:t>
            </a:r>
            <a:r>
              <a:rPr lang="en-US" dirty="0" err="1"/>
              <a:t>kiedy</a:t>
            </a:r>
            <a:r>
              <a:rPr lang="en-US" dirty="0"/>
              <a:t> </a:t>
            </a:r>
            <a:r>
              <a:rPr lang="en-US" dirty="0" err="1"/>
              <a:t>żyłes</a:t>
            </a:r>
            <a:r>
              <a:rPr lang="en-US" dirty="0"/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17850" y="1424740"/>
            <a:ext cx="281339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Jaka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Polska</a:t>
            </a:r>
            <a:r>
              <a:rPr lang="en-US" dirty="0"/>
              <a:t> </a:t>
            </a:r>
            <a:r>
              <a:rPr lang="en-US" dirty="0" err="1"/>
              <a:t>Jagiellonow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31249" y="1443547"/>
            <a:ext cx="30940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How was </a:t>
            </a:r>
            <a:r>
              <a:rPr lang="en-US" dirty="0" err="1"/>
              <a:t>Jagiellonian</a:t>
            </a:r>
            <a:r>
              <a:rPr lang="en-US" dirty="0"/>
              <a:t> Poland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27" name="Picture 2" descr="http://copernicus.torun.pl/biografia/1473-1491/5/Toru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57" y="1812853"/>
            <a:ext cx="5190066" cy="34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90756"/>
            <a:ext cx="3692957" cy="3785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What was </a:t>
            </a:r>
            <a:r>
              <a:rPr lang="en-US" sz="1800" b="1" dirty="0" err="1" smtClean="0"/>
              <a:t>Jagiellonian</a:t>
            </a:r>
            <a:r>
              <a:rPr lang="en-US" sz="1800" b="1" dirty="0" smtClean="0"/>
              <a:t> dynasty?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003" y="4147542"/>
            <a:ext cx="36529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wiara</a:t>
            </a:r>
            <a:r>
              <a:rPr lang="en-US" dirty="0"/>
              <a:t> </a:t>
            </a:r>
            <a:r>
              <a:rPr lang="en-US" dirty="0" err="1"/>
              <a:t>pomaga</a:t>
            </a:r>
            <a:r>
              <a:rPr lang="en-US" dirty="0"/>
              <a:t> </a:t>
            </a:r>
            <a:r>
              <a:rPr lang="en-US" dirty="0" err="1"/>
              <a:t>uczonym</a:t>
            </a:r>
            <a:r>
              <a:rPr lang="en-US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3779374"/>
            <a:ext cx="365283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Did you have brother or sister?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900709" y="3270756"/>
            <a:ext cx="33137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Did you have other family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members than parents?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900709" y="3873574"/>
            <a:ext cx="3313725" cy="631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 smtClean="0"/>
              <a:t>Czy</a:t>
            </a:r>
            <a:r>
              <a:rPr lang="en-US" sz="1800" dirty="0" smtClean="0"/>
              <a:t> ty </a:t>
            </a:r>
            <a:r>
              <a:rPr lang="en-US" sz="1800" dirty="0" err="1" smtClean="0"/>
              <a:t>prawda</a:t>
            </a:r>
            <a:r>
              <a:rPr lang="en-US" sz="1800" dirty="0" smtClean="0"/>
              <a:t> </a:t>
            </a:r>
            <a:r>
              <a:rPr lang="en-US" sz="1800" dirty="0" err="1" smtClean="0"/>
              <a:t>że</a:t>
            </a:r>
            <a:r>
              <a:rPr lang="en-US" sz="1800" dirty="0" smtClean="0"/>
              <a:t> </a:t>
            </a:r>
            <a:r>
              <a:rPr lang="en-US" sz="1800" dirty="0" err="1" smtClean="0"/>
              <a:t>Kościół</a:t>
            </a:r>
            <a:r>
              <a:rPr lang="en-US" sz="1800" dirty="0" smtClean="0"/>
              <a:t> </a:t>
            </a:r>
            <a:r>
              <a:rPr lang="en-US" sz="1800" dirty="0" err="1" smtClean="0"/>
              <a:t>cię</a:t>
            </a:r>
            <a:r>
              <a:rPr lang="en-US" sz="1800" dirty="0" smtClean="0"/>
              <a:t> </a:t>
            </a:r>
            <a:r>
              <a:rPr lang="en-US" sz="1800" dirty="0" err="1" smtClean="0"/>
              <a:t>prześladował</a:t>
            </a:r>
            <a:r>
              <a:rPr lang="en-US" sz="1800" dirty="0" smtClean="0"/>
              <a:t>?</a:t>
            </a:r>
            <a:r>
              <a:rPr lang="en-US" sz="1800" b="1" dirty="0" smtClean="0"/>
              <a:t> 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8923146" y="4523394"/>
            <a:ext cx="326885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Czy</a:t>
            </a:r>
            <a:r>
              <a:rPr lang="en-US" sz="1400" dirty="0"/>
              <a:t> </a:t>
            </a:r>
            <a:r>
              <a:rPr lang="en-US" sz="1400" dirty="0" err="1"/>
              <a:t>wiara</a:t>
            </a:r>
            <a:r>
              <a:rPr lang="en-US" sz="1400" dirty="0"/>
              <a:t> </a:t>
            </a:r>
            <a:r>
              <a:rPr lang="en-US" sz="1400" dirty="0" err="1"/>
              <a:t>religijna</a:t>
            </a:r>
            <a:r>
              <a:rPr lang="en-US" sz="1400" dirty="0"/>
              <a:t> </a:t>
            </a:r>
            <a:r>
              <a:rPr lang="en-US" sz="1400" dirty="0" err="1"/>
              <a:t>przeszkadza</a:t>
            </a:r>
            <a:r>
              <a:rPr lang="en-US" sz="1400" dirty="0"/>
              <a:t> </a:t>
            </a:r>
            <a:r>
              <a:rPr lang="en-US" sz="1400" dirty="0" err="1"/>
              <a:t>uczonym</a:t>
            </a:r>
            <a:r>
              <a:rPr lang="en-US" sz="14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25923" y="6087827"/>
            <a:ext cx="325358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/>
              <a:t>A co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stalo</a:t>
            </a:r>
            <a:r>
              <a:rPr lang="en-US" dirty="0"/>
              <a:t> z Giordano Bruno?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003" y="4535875"/>
            <a:ext cx="361283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skerville Old Face" panose="02020602080505020303" pitchFamily="18" charset="0"/>
              </a:rPr>
              <a:t>A co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wielcy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uczeni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uwazaja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na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temat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stosunku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wiary</a:t>
            </a:r>
            <a:r>
              <a:rPr lang="en-US" sz="2000" dirty="0" smtClean="0">
                <a:latin typeface="Baskerville Old Face" panose="02020602080505020303" pitchFamily="18" charset="0"/>
              </a:rPr>
              <a:t> do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religii</a:t>
            </a:r>
            <a:r>
              <a:rPr lang="en-US" sz="2000" dirty="0" smtClean="0">
                <a:latin typeface="Baskerville Old Face" panose="02020602080505020303" pitchFamily="18" charset="0"/>
              </a:rPr>
              <a:t>?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79506" y="1040899"/>
            <a:ext cx="3112494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err="1"/>
              <a:t>kto</a:t>
            </a:r>
            <a:r>
              <a:rPr lang="en-US" sz="2000" dirty="0"/>
              <a:t> to </a:t>
            </a:r>
            <a:r>
              <a:rPr lang="en-US" sz="2000" dirty="0" err="1"/>
              <a:t>była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Anna Schilling</a:t>
            </a:r>
            <a:r>
              <a:rPr lang="en-US" sz="2000" dirty="0"/>
              <a:t>?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8923146" y="4831171"/>
            <a:ext cx="32688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Czy</a:t>
            </a:r>
            <a:r>
              <a:rPr lang="en-US" sz="2000" dirty="0"/>
              <a:t> </a:t>
            </a:r>
            <a:r>
              <a:rPr lang="en-US" sz="2000" dirty="0" err="1"/>
              <a:t>byles</a:t>
            </a:r>
            <a:r>
              <a:rPr lang="en-US" sz="2000" dirty="0"/>
              <a:t> </a:t>
            </a:r>
            <a:r>
              <a:rPr lang="en-US" sz="2000" dirty="0" err="1"/>
              <a:t>biskupem</a:t>
            </a:r>
            <a:r>
              <a:rPr lang="en-US" sz="2000" dirty="0"/>
              <a:t>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2395" y="2225880"/>
            <a:ext cx="3568168" cy="33613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Can I see the house that you were born?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25184" y="2593654"/>
            <a:ext cx="37181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Czy</a:t>
            </a:r>
            <a:r>
              <a:rPr lang="en-US" sz="2000" dirty="0" smtClean="0"/>
              <a:t> </a:t>
            </a:r>
            <a:r>
              <a:rPr lang="en-US" sz="2000" dirty="0" err="1" smtClean="0"/>
              <a:t>wiara</a:t>
            </a:r>
            <a:r>
              <a:rPr lang="en-US" sz="2000" dirty="0" smtClean="0"/>
              <a:t> jest </a:t>
            </a:r>
            <a:r>
              <a:rPr lang="en-US" sz="2000" dirty="0" err="1" smtClean="0"/>
              <a:t>sprzeczna</a:t>
            </a:r>
            <a:r>
              <a:rPr lang="en-US" sz="2000" dirty="0" smtClean="0"/>
              <a:t> z </a:t>
            </a:r>
            <a:r>
              <a:rPr lang="en-US" sz="2000" dirty="0" err="1" smtClean="0"/>
              <a:t>nauka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8896909" y="2080042"/>
            <a:ext cx="3295091" cy="369332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wiara</a:t>
            </a:r>
            <a:r>
              <a:rPr lang="en-US" dirty="0"/>
              <a:t> jest </a:t>
            </a:r>
            <a:r>
              <a:rPr lang="en-US" dirty="0" err="1"/>
              <a:t>zgodna</a:t>
            </a:r>
            <a:r>
              <a:rPr lang="en-US" dirty="0"/>
              <a:t> z </a:t>
            </a:r>
            <a:r>
              <a:rPr lang="en-US" dirty="0" err="1"/>
              <a:t>nauka</a:t>
            </a:r>
            <a:r>
              <a:rPr lang="en-US" dirty="0"/>
              <a:t>?</a:t>
            </a:r>
          </a:p>
        </p:txBody>
      </p:sp>
      <p:pic>
        <p:nvPicPr>
          <p:cNvPr id="41" name="Picture 2" descr="http://copernicus.torun.pl/biografia/1473-1491/5/Torun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6622" r="56709" b="66309"/>
          <a:stretch/>
        </p:blipFill>
        <p:spPr bwMode="auto">
          <a:xfrm>
            <a:off x="11273759" y="5942254"/>
            <a:ext cx="902971" cy="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8866449" y="1774419"/>
            <a:ext cx="332555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Czy</a:t>
            </a:r>
            <a:r>
              <a:rPr lang="en-US" sz="1600" dirty="0"/>
              <a:t> </a:t>
            </a:r>
            <a:r>
              <a:rPr lang="en-US" sz="1600" dirty="0" err="1"/>
              <a:t>byles</a:t>
            </a:r>
            <a:r>
              <a:rPr lang="en-US" sz="1600" dirty="0"/>
              <a:t> </a:t>
            </a:r>
            <a:r>
              <a:rPr lang="en-US" sz="1600" dirty="0" err="1"/>
              <a:t>Ksiedzem</a:t>
            </a:r>
            <a:r>
              <a:rPr lang="en-US" sz="1600" dirty="0"/>
              <a:t>, </a:t>
            </a:r>
            <a:r>
              <a:rPr lang="en-US" sz="1600" dirty="0" err="1"/>
              <a:t>Koperniku</a:t>
            </a:r>
            <a:r>
              <a:rPr lang="en-US" sz="16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3207" y="1463246"/>
            <a:ext cx="192110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 err="1"/>
              <a:t>Czy</a:t>
            </a:r>
            <a:r>
              <a:rPr lang="en-US" sz="1400" dirty="0"/>
              <a:t> </a:t>
            </a:r>
            <a:r>
              <a:rPr lang="en-US" sz="1400" dirty="0" err="1"/>
              <a:t>ksiądz</a:t>
            </a:r>
            <a:r>
              <a:rPr lang="en-US" sz="1400" dirty="0"/>
              <a:t> </a:t>
            </a:r>
            <a:r>
              <a:rPr lang="en-US" sz="1400" dirty="0" err="1"/>
              <a:t>miał</a:t>
            </a:r>
            <a:r>
              <a:rPr lang="en-US" sz="1400" dirty="0"/>
              <a:t> </a:t>
            </a:r>
            <a:r>
              <a:rPr lang="en-US" sz="1400" dirty="0" err="1"/>
              <a:t>siostrę</a:t>
            </a:r>
            <a:r>
              <a:rPr lang="en-US" sz="1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079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pernicus.torun.pl/biografia/1473-1491/5/Toru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881"/>
            <a:ext cx="12192000" cy="76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159799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576" y="5660212"/>
            <a:ext cx="11941424" cy="780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was born in the Kingdom of Poland, in Torun.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490" y="1825625"/>
            <a:ext cx="5971309" cy="43513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Kopernik</a:t>
            </a:r>
            <a:r>
              <a:rPr lang="en-US" sz="3200" dirty="0" smtClean="0"/>
              <a:t>: </a:t>
            </a:r>
            <a:r>
              <a:rPr lang="en-US" sz="3200" dirty="0" err="1" smtClean="0"/>
              <a:t>Tak</a:t>
            </a:r>
            <a:r>
              <a:rPr lang="en-US" sz="3200" dirty="0" smtClean="0"/>
              <a:t> to jest </a:t>
            </a:r>
            <a:r>
              <a:rPr lang="en-US" sz="3200" dirty="0" err="1" smtClean="0"/>
              <a:t>obecny</a:t>
            </a:r>
            <a:r>
              <a:rPr lang="en-US" sz="3200" dirty="0" smtClean="0"/>
              <a:t> </a:t>
            </a:r>
            <a:r>
              <a:rPr lang="en-US" sz="3200" dirty="0" err="1" smtClean="0"/>
              <a:t>wyglad</a:t>
            </a:r>
            <a:r>
              <a:rPr lang="en-US" sz="3200" dirty="0" smtClean="0"/>
              <a:t> </a:t>
            </a:r>
            <a:r>
              <a:rPr lang="en-US" sz="3200" dirty="0" err="1" smtClean="0"/>
              <a:t>domu</a:t>
            </a:r>
            <a:r>
              <a:rPr lang="en-US" sz="3200" dirty="0" smtClean="0"/>
              <a:t> w </a:t>
            </a:r>
            <a:r>
              <a:rPr lang="en-US" sz="3200" dirty="0" err="1" smtClean="0"/>
              <a:t>Toruniu</a:t>
            </a:r>
            <a:r>
              <a:rPr lang="en-US" sz="3200" dirty="0" smtClean="0"/>
              <a:t> w </a:t>
            </a:r>
            <a:r>
              <a:rPr lang="en-US" sz="3200" dirty="0" err="1" smtClean="0"/>
              <a:t>ktorym</a:t>
            </a:r>
            <a:r>
              <a:rPr lang="en-US" sz="3200" dirty="0" smtClean="0"/>
              <a:t> </a:t>
            </a:r>
            <a:r>
              <a:rPr lang="en-US" sz="3200" dirty="0" err="1" smtClean="0"/>
              <a:t>sie</a:t>
            </a:r>
            <a:r>
              <a:rPr lang="en-US" sz="3200" dirty="0" smtClean="0"/>
              <a:t> </a:t>
            </a:r>
            <a:r>
              <a:rPr lang="en-US" sz="3200" dirty="0" err="1" smtClean="0"/>
              <a:t>urodzilem</a:t>
            </a:r>
            <a:r>
              <a:rPr lang="en-US" sz="3200" dirty="0" smtClean="0"/>
              <a:t>.</a:t>
            </a:r>
          </a:p>
        </p:txBody>
      </p:sp>
      <p:pic>
        <p:nvPicPr>
          <p:cNvPr id="14340" name="Picture 4" descr="http://www.poradnikurlopowy.pl/files/editor_photos/news/38/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"/>
            <a:ext cx="4966855" cy="68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6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oradnikurlopowy.pl/files/editor_photos/news/38/1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8" t="2353" r="621" b="75454"/>
          <a:stretch/>
        </p:blipFill>
        <p:spPr bwMode="auto">
          <a:xfrm>
            <a:off x="4551217" y="31172"/>
            <a:ext cx="11864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558" y="0"/>
            <a:ext cx="6735442" cy="169068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This is how the house that I was born looks now.</a:t>
            </a:r>
          </a:p>
          <a:p>
            <a:pPr marL="0" indent="0">
              <a:buNone/>
            </a:pP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4340" name="Picture 4" descr="http://www.poradnikurlopowy.pl/files/editor_photos/news/38/1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r="3348"/>
          <a:stretch/>
        </p:blipFill>
        <p:spPr bwMode="auto">
          <a:xfrm>
            <a:off x="1" y="62345"/>
            <a:ext cx="4800600" cy="67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oradnikurlopowy.pl/files/editor_photos/news/38/1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8" t="2353" r="621" b="75454"/>
          <a:stretch/>
        </p:blipFill>
        <p:spPr bwMode="auto">
          <a:xfrm>
            <a:off x="4551217" y="31172"/>
            <a:ext cx="11864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558" y="845344"/>
            <a:ext cx="6735442" cy="169068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Tak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obecnie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wyglada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dom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w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ktorym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Kopernik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urodzil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sie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en-US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4340" name="Picture 4" descr="http://www.poradnikurlopowy.pl/files/editor_photos/news/38/1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r="3348"/>
          <a:stretch/>
        </p:blipFill>
        <p:spPr bwMode="auto">
          <a:xfrm>
            <a:off x="1" y="62345"/>
            <a:ext cx="4800600" cy="67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231416"/>
            <a:ext cx="12344400" cy="1567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jest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orginalny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podpis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gdy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bylem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juz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dorosly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6" descr="http://grafik.rp.pl/g4a/771280,378081,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8" y="1254308"/>
            <a:ext cx="9100453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0109" y="4654854"/>
            <a:ext cx="12344400" cy="121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 my original signature when I was a grown up already.</a:t>
            </a: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92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Copernicus</a:t>
            </a:r>
            <a:r>
              <a:rPr lang="en-US" u="sng" dirty="0" smtClean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 I was born in Torun, February 19, 1473, at 4:48 afternoon at the Saint Ann Street (now this is </a:t>
            </a:r>
            <a:r>
              <a:rPr lang="en-US" dirty="0" err="1" smtClean="0">
                <a:solidFill>
                  <a:srgbClr val="0070C0"/>
                </a:solidFill>
              </a:rPr>
              <a:t>Kopernik</a:t>
            </a:r>
            <a:r>
              <a:rPr lang="en-US" dirty="0" smtClean="0">
                <a:solidFill>
                  <a:srgbClr val="0070C0"/>
                </a:solidFill>
              </a:rPr>
              <a:t> Street 17)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>
                <a:solidFill>
                  <a:srgbClr val="0070C0"/>
                </a:solidFill>
              </a:rPr>
              <a:t>Copernicus</a:t>
            </a:r>
            <a:r>
              <a:rPr lang="en-US" u="sng" dirty="0">
                <a:solidFill>
                  <a:srgbClr val="0070C0"/>
                </a:solidFill>
              </a:rPr>
              <a:t>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 year 1473.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6096000" cy="66917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err="1"/>
              <a:t>Kopernik</a:t>
            </a:r>
            <a:r>
              <a:rPr lang="en-US" sz="3200" u="sng" dirty="0"/>
              <a:t>: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Ojciec</a:t>
            </a:r>
            <a:r>
              <a:rPr lang="en-US" sz="3200" dirty="0"/>
              <a:t> </a:t>
            </a:r>
            <a:r>
              <a:rPr lang="en-US" sz="3200" dirty="0" err="1"/>
              <a:t>mój</a:t>
            </a:r>
            <a:r>
              <a:rPr lang="en-US" sz="3200" dirty="0"/>
              <a:t> </a:t>
            </a:r>
            <a:r>
              <a:rPr lang="en-US" sz="3200" dirty="0" err="1"/>
              <a:t>był</a:t>
            </a:r>
            <a:r>
              <a:rPr lang="en-US" sz="3200" dirty="0"/>
              <a:t> </a:t>
            </a:r>
            <a:r>
              <a:rPr lang="en-US" sz="3200" dirty="0" err="1"/>
              <a:t>bogatym</a:t>
            </a:r>
            <a:r>
              <a:rPr lang="en-US" sz="3200" dirty="0"/>
              <a:t> </a:t>
            </a:r>
            <a:r>
              <a:rPr lang="en-US" sz="3200" dirty="0" err="1"/>
              <a:t>kupcem</a:t>
            </a:r>
            <a:r>
              <a:rPr lang="en-US" sz="3200" dirty="0"/>
              <a:t> </a:t>
            </a:r>
            <a:r>
              <a:rPr lang="en-US" sz="3200" dirty="0" err="1"/>
              <a:t>krakowskim</a:t>
            </a:r>
            <a:r>
              <a:rPr lang="en-US" sz="3200" dirty="0"/>
              <a:t>. </a:t>
            </a:r>
            <a:r>
              <a:rPr lang="en-US" sz="3200" dirty="0" err="1"/>
              <a:t>Matka</a:t>
            </a:r>
            <a:r>
              <a:rPr lang="en-US" sz="3200" dirty="0"/>
              <a:t> Barbara </a:t>
            </a:r>
            <a:r>
              <a:rPr lang="en-US" sz="3200" dirty="0" err="1"/>
              <a:t>pochodziła</a:t>
            </a:r>
            <a:r>
              <a:rPr lang="en-US" sz="3200" dirty="0"/>
              <a:t> z </a:t>
            </a:r>
            <a:r>
              <a:rPr lang="en-US" sz="3200" dirty="0" err="1"/>
              <a:t>rodu</a:t>
            </a:r>
            <a:r>
              <a:rPr lang="en-US" sz="3200" dirty="0"/>
              <a:t> </a:t>
            </a:r>
            <a:r>
              <a:rPr lang="en-US" sz="3200" dirty="0" err="1"/>
              <a:t>Waczenrodów</a:t>
            </a:r>
            <a:r>
              <a:rPr lang="en-US" sz="3200" dirty="0"/>
              <a:t>. W </a:t>
            </a:r>
            <a:r>
              <a:rPr lang="en-US" sz="3200" dirty="0" err="1"/>
              <a:t>roku</a:t>
            </a:r>
            <a:r>
              <a:rPr lang="en-US" sz="3200" dirty="0"/>
              <a:t> 1454 </a:t>
            </a:r>
            <a:r>
              <a:rPr lang="en-US" sz="3200" dirty="0" err="1"/>
              <a:t>Ojciec</a:t>
            </a:r>
            <a:r>
              <a:rPr lang="en-US" sz="3200" dirty="0"/>
              <a:t> </a:t>
            </a:r>
            <a:r>
              <a:rPr lang="en-US" sz="3200" dirty="0" err="1"/>
              <a:t>przeniósł</a:t>
            </a:r>
            <a:r>
              <a:rPr lang="en-US" sz="3200" dirty="0"/>
              <a:t> </a:t>
            </a:r>
            <a:r>
              <a:rPr lang="en-US" sz="3200" dirty="0" err="1"/>
              <a:t>się</a:t>
            </a:r>
            <a:r>
              <a:rPr lang="en-US" sz="3200" dirty="0"/>
              <a:t> z </a:t>
            </a:r>
            <a:r>
              <a:rPr lang="en-US" sz="3200" dirty="0" err="1"/>
              <a:t>Krakowa</a:t>
            </a:r>
            <a:r>
              <a:rPr lang="en-US" sz="3200" dirty="0"/>
              <a:t> do </a:t>
            </a:r>
            <a:r>
              <a:rPr lang="en-US" sz="3200" dirty="0" err="1"/>
              <a:t>Torunia</a:t>
            </a:r>
            <a:r>
              <a:rPr lang="en-US" sz="3200" dirty="0"/>
              <a:t>, </a:t>
            </a:r>
            <a:r>
              <a:rPr lang="en-US" sz="3200" dirty="0" err="1"/>
              <a:t>gdzie</a:t>
            </a:r>
            <a:r>
              <a:rPr lang="en-US" sz="3200" dirty="0"/>
              <a:t> </a:t>
            </a:r>
            <a:r>
              <a:rPr lang="en-US" sz="3200" dirty="0" err="1"/>
              <a:t>nadal</a:t>
            </a:r>
            <a:r>
              <a:rPr lang="en-US" sz="3200" dirty="0"/>
              <a:t> </a:t>
            </a:r>
            <a:r>
              <a:rPr lang="en-US" sz="3200" dirty="0" err="1"/>
              <a:t>pomnażał</a:t>
            </a:r>
            <a:r>
              <a:rPr lang="en-US" sz="3200" dirty="0"/>
              <a:t> </a:t>
            </a:r>
            <a:r>
              <a:rPr lang="en-US" sz="3200" dirty="0" err="1"/>
              <a:t>swój</a:t>
            </a:r>
            <a:r>
              <a:rPr lang="en-US" sz="3200" dirty="0"/>
              <a:t> </a:t>
            </a:r>
            <a:r>
              <a:rPr lang="en-US" sz="3200" dirty="0" err="1"/>
              <a:t>majątek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ruchliwym</a:t>
            </a:r>
            <a:r>
              <a:rPr lang="en-US" sz="3200" dirty="0"/>
              <a:t> </a:t>
            </a:r>
            <a:r>
              <a:rPr lang="en-US" sz="3200" dirty="0" err="1"/>
              <a:t>szlaku</a:t>
            </a:r>
            <a:r>
              <a:rPr lang="en-US" sz="3200" dirty="0"/>
              <a:t> </a:t>
            </a:r>
            <a:r>
              <a:rPr lang="en-US" sz="3200" dirty="0" err="1"/>
              <a:t>wiślanym</a:t>
            </a:r>
            <a:r>
              <a:rPr lang="en-US" sz="3200" dirty="0"/>
              <a:t>. </a:t>
            </a:r>
            <a:r>
              <a:rPr lang="en-US" sz="3200" dirty="0" err="1"/>
              <a:t>Tatuś</a:t>
            </a:r>
            <a:r>
              <a:rPr lang="en-US" sz="3200" dirty="0"/>
              <a:t> </a:t>
            </a:r>
            <a:r>
              <a:rPr lang="en-US" sz="3200" dirty="0" err="1"/>
              <a:t>umarł</a:t>
            </a:r>
            <a:r>
              <a:rPr lang="en-US" sz="3200" dirty="0"/>
              <a:t> mi </a:t>
            </a:r>
            <a:r>
              <a:rPr lang="en-US" sz="3200" dirty="0" err="1"/>
              <a:t>kiedy</a:t>
            </a:r>
            <a:r>
              <a:rPr lang="en-US" sz="3200" dirty="0"/>
              <a:t> </a:t>
            </a:r>
            <a:r>
              <a:rPr lang="en-US" sz="3200" dirty="0" err="1"/>
              <a:t>miałem</a:t>
            </a:r>
            <a:r>
              <a:rPr lang="en-US" sz="3200" dirty="0"/>
              <a:t> 10 lat.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err="1"/>
              <a:t>Kopernik</a:t>
            </a:r>
            <a:r>
              <a:rPr lang="en-US" sz="3200" u="sng" dirty="0"/>
              <a:t>: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Ojciec</a:t>
            </a:r>
            <a:r>
              <a:rPr lang="en-US" sz="3200" dirty="0"/>
              <a:t> </a:t>
            </a:r>
            <a:r>
              <a:rPr lang="en-US" sz="3200" dirty="0" err="1"/>
              <a:t>był</a:t>
            </a:r>
            <a:r>
              <a:rPr lang="en-US" sz="3200" dirty="0"/>
              <a:t> </a:t>
            </a:r>
            <a:r>
              <a:rPr lang="en-US" sz="3200" dirty="0" err="1"/>
              <a:t>kupcem</a:t>
            </a:r>
            <a:r>
              <a:rPr lang="en-US" sz="3200" dirty="0"/>
              <a:t>, </a:t>
            </a:r>
            <a:r>
              <a:rPr lang="en-US" sz="3200" dirty="0" err="1"/>
              <a:t>matka</a:t>
            </a:r>
            <a:r>
              <a:rPr lang="en-US" sz="3200" dirty="0"/>
              <a:t> </a:t>
            </a:r>
            <a:r>
              <a:rPr lang="en-US" sz="3200" dirty="0" err="1"/>
              <a:t>nie</a:t>
            </a:r>
            <a:r>
              <a:rPr lang="en-US" sz="3200" dirty="0"/>
              <a:t> </a:t>
            </a:r>
            <a:r>
              <a:rPr lang="en-US" sz="3200" dirty="0" err="1"/>
              <a:t>pracowała</a:t>
            </a:r>
            <a:r>
              <a:rPr lang="en-US" sz="3200" dirty="0"/>
              <a:t> </a:t>
            </a:r>
            <a:r>
              <a:rPr lang="en-US" sz="3200" dirty="0" err="1"/>
              <a:t>poza</a:t>
            </a:r>
            <a:r>
              <a:rPr lang="en-US" sz="3200" dirty="0"/>
              <a:t> </a:t>
            </a:r>
            <a:r>
              <a:rPr lang="en-US" sz="3200" dirty="0" err="1"/>
              <a:t>domem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2" descr="http://prusowie.pl/prusowie/img/wp-fot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374"/>
            <a:ext cx="6096000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3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6096000" cy="68580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0070C0"/>
                </a:solidFill>
              </a:rPr>
              <a:t>Copernicus</a:t>
            </a:r>
            <a:r>
              <a:rPr lang="en-US" sz="3200" u="sng" dirty="0" smtClean="0">
                <a:solidFill>
                  <a:srgbClr val="0070C0"/>
                </a:solidFill>
              </a:rPr>
              <a:t>:</a:t>
            </a:r>
            <a:r>
              <a:rPr lang="en-US" sz="3200" dirty="0" smtClean="0">
                <a:solidFill>
                  <a:srgbClr val="0070C0"/>
                </a:solidFill>
              </a:rPr>
              <a:t>  My father was a rich merchant from Cracow, the capital of Poland at this time.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Mother,  </a:t>
            </a:r>
            <a:r>
              <a:rPr lang="en-US" sz="3200" dirty="0">
                <a:solidFill>
                  <a:srgbClr val="0070C0"/>
                </a:solidFill>
              </a:rPr>
              <a:t>Barbara </a:t>
            </a:r>
            <a:r>
              <a:rPr lang="en-US" sz="3200" dirty="0" smtClean="0">
                <a:solidFill>
                  <a:srgbClr val="0070C0"/>
                </a:solidFill>
              </a:rPr>
              <a:t>was from the famous family of </a:t>
            </a:r>
            <a:r>
              <a:rPr lang="en-US" sz="3200" dirty="0" err="1" smtClean="0">
                <a:solidFill>
                  <a:srgbClr val="0070C0"/>
                </a:solidFill>
              </a:rPr>
              <a:t>Waczenrode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In 1454 my family moved from Cracow to Torun.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My father died when I was only 10 years old.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0070C0"/>
                </a:solidFill>
              </a:rPr>
              <a:t>Copernicus</a:t>
            </a:r>
            <a:r>
              <a:rPr lang="en-US" sz="3200" u="sng" dirty="0" smtClean="0">
                <a:solidFill>
                  <a:srgbClr val="0070C0"/>
                </a:solidFill>
              </a:rPr>
              <a:t>:</a:t>
            </a:r>
            <a:r>
              <a:rPr lang="en-US" sz="3200" dirty="0" smtClean="0">
                <a:solidFill>
                  <a:srgbClr val="0070C0"/>
                </a:solidFill>
              </a:rPr>
              <a:t>  My dad was a merchant, my mother did not work outside home.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prusowie.pl/prusowie/img/wp-fot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374"/>
            <a:ext cx="6096000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3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38" y="49377"/>
            <a:ext cx="10618076" cy="1453602"/>
          </a:xfrm>
        </p:spPr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wyższe</a:t>
            </a:r>
            <a:r>
              <a:rPr lang="en-US" dirty="0"/>
              <a:t> </a:t>
            </a:r>
            <a:r>
              <a:rPr lang="en-US" dirty="0" err="1"/>
              <a:t>odbyłem</a:t>
            </a:r>
            <a:r>
              <a:rPr lang="en-US" dirty="0"/>
              <a:t> w </a:t>
            </a:r>
            <a:r>
              <a:rPr lang="en-US" dirty="0" err="1"/>
              <a:t>Akademii</a:t>
            </a:r>
            <a:r>
              <a:rPr lang="en-US" dirty="0"/>
              <a:t> </a:t>
            </a:r>
            <a:r>
              <a:rPr lang="en-US" dirty="0" err="1"/>
              <a:t>Krakowskiej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w </a:t>
            </a:r>
            <a:r>
              <a:rPr lang="en-US" dirty="0" err="1"/>
              <a:t>okresie</a:t>
            </a:r>
            <a:r>
              <a:rPr lang="en-US" dirty="0"/>
              <a:t> </a:t>
            </a:r>
            <a:r>
              <a:rPr lang="en-US" dirty="0" err="1"/>
              <a:t>wielkiego</a:t>
            </a:r>
            <a:r>
              <a:rPr lang="en-US" dirty="0"/>
              <a:t> </a:t>
            </a:r>
            <a:r>
              <a:rPr lang="en-US" dirty="0" err="1"/>
              <a:t>zainteresowania</a:t>
            </a:r>
            <a:r>
              <a:rPr lang="en-US" dirty="0"/>
              <a:t> </a:t>
            </a:r>
            <a:r>
              <a:rPr lang="en-US" dirty="0" err="1"/>
              <a:t>astronomią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astrologią</a:t>
            </a:r>
            <a:r>
              <a:rPr lang="en-US" dirty="0"/>
              <a:t> w </a:t>
            </a:r>
            <a:r>
              <a:rPr lang="en-US" dirty="0" err="1"/>
              <a:t>latach</a:t>
            </a:r>
            <a:r>
              <a:rPr lang="en-US" dirty="0"/>
              <a:t> 1491- 1495.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zaczęłem</a:t>
            </a:r>
            <a:r>
              <a:rPr lang="en-US" dirty="0"/>
              <a:t>  w 1491.</a:t>
            </a:r>
          </a:p>
        </p:txBody>
      </p:sp>
      <p:pic>
        <p:nvPicPr>
          <p:cNvPr id="4" name="Picture 2" descr="http://copernicus.torun.pl/biografia/1491-1495/1/MT_MK_EZ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9" y="1681656"/>
            <a:ext cx="10290055" cy="49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Studiowałem</a:t>
            </a:r>
            <a:r>
              <a:rPr lang="en-US" dirty="0"/>
              <a:t> </a:t>
            </a:r>
            <a:r>
              <a:rPr lang="en-US" dirty="0" err="1"/>
              <a:t>cały</a:t>
            </a:r>
            <a:r>
              <a:rPr lang="en-US" dirty="0"/>
              <a:t> </a:t>
            </a:r>
            <a:r>
              <a:rPr lang="en-US" dirty="0" err="1"/>
              <a:t>zakres</a:t>
            </a:r>
            <a:r>
              <a:rPr lang="en-US" dirty="0"/>
              <a:t> </a:t>
            </a:r>
            <a:r>
              <a:rPr lang="en-US" dirty="0" err="1"/>
              <a:t>astronomii</a:t>
            </a:r>
            <a:r>
              <a:rPr lang="en-US" dirty="0"/>
              <a:t>, </a:t>
            </a:r>
            <a:r>
              <a:rPr lang="en-US" dirty="0" err="1"/>
              <a:t>astrologii</a:t>
            </a:r>
            <a:r>
              <a:rPr lang="en-US" dirty="0"/>
              <a:t>, </a:t>
            </a:r>
            <a:r>
              <a:rPr lang="en-US" dirty="0" err="1"/>
              <a:t>geometrię</a:t>
            </a:r>
            <a:r>
              <a:rPr lang="en-US" dirty="0"/>
              <a:t> </a:t>
            </a:r>
            <a:r>
              <a:rPr lang="en-US" dirty="0" err="1"/>
              <a:t>Euklidesa</a:t>
            </a:r>
            <a:r>
              <a:rPr lang="en-US" dirty="0"/>
              <a:t>. Poza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zajmowałem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arytmetyką</a:t>
            </a:r>
            <a:r>
              <a:rPr lang="en-US" dirty="0"/>
              <a:t>, </a:t>
            </a:r>
            <a:r>
              <a:rPr lang="en-US" dirty="0" err="1"/>
              <a:t>perspektywą</a:t>
            </a:r>
            <a:r>
              <a:rPr lang="en-US" dirty="0"/>
              <a:t>, a </a:t>
            </a:r>
            <a:r>
              <a:rPr lang="en-US" dirty="0" err="1"/>
              <a:t>także</a:t>
            </a:r>
            <a:r>
              <a:rPr lang="en-US" dirty="0"/>
              <a:t> </a:t>
            </a:r>
            <a:r>
              <a:rPr lang="en-US" dirty="0" err="1"/>
              <a:t>dyscyplinami</a:t>
            </a:r>
            <a:r>
              <a:rPr lang="en-US" dirty="0"/>
              <a:t> </a:t>
            </a:r>
            <a:r>
              <a:rPr lang="en-US" dirty="0" err="1"/>
              <a:t>humanistycznymi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gramatyką</a:t>
            </a:r>
            <a:r>
              <a:rPr lang="en-US" dirty="0"/>
              <a:t>, </a:t>
            </a:r>
            <a:r>
              <a:rPr lang="en-US" dirty="0" err="1"/>
              <a:t>poetyką</a:t>
            </a:r>
            <a:r>
              <a:rPr lang="en-US" dirty="0"/>
              <a:t>, </a:t>
            </a:r>
            <a:r>
              <a:rPr lang="en-US" dirty="0" err="1"/>
              <a:t>retoryką</a:t>
            </a:r>
            <a:r>
              <a:rPr lang="en-US" dirty="0"/>
              <a:t>. </a:t>
            </a:r>
            <a:r>
              <a:rPr lang="en-US" dirty="0" err="1"/>
              <a:t>Czteroletni</a:t>
            </a:r>
            <a:r>
              <a:rPr lang="en-US" dirty="0"/>
              <a:t> </a:t>
            </a:r>
            <a:r>
              <a:rPr lang="en-US" dirty="0" err="1"/>
              <a:t>okres</a:t>
            </a:r>
            <a:r>
              <a:rPr lang="en-US" dirty="0"/>
              <a:t> </a:t>
            </a:r>
            <a:r>
              <a:rPr lang="en-US" dirty="0" err="1"/>
              <a:t>studiów</a:t>
            </a:r>
            <a:r>
              <a:rPr lang="en-US" dirty="0"/>
              <a:t> w </a:t>
            </a:r>
            <a:r>
              <a:rPr lang="en-US" dirty="0" err="1"/>
              <a:t>Akademii</a:t>
            </a:r>
            <a:r>
              <a:rPr lang="en-US" dirty="0"/>
              <a:t> </a:t>
            </a:r>
            <a:r>
              <a:rPr lang="en-US" dirty="0" err="1"/>
              <a:t>Krakowskiej</a:t>
            </a:r>
            <a:r>
              <a:rPr lang="en-US" dirty="0"/>
              <a:t> </a:t>
            </a:r>
            <a:r>
              <a:rPr lang="en-US" dirty="0" err="1"/>
              <a:t>zadecydował</a:t>
            </a:r>
            <a:r>
              <a:rPr lang="en-US" dirty="0"/>
              <a:t> o </a:t>
            </a:r>
            <a:r>
              <a:rPr lang="en-US" dirty="0" err="1"/>
              <a:t>moich</a:t>
            </a:r>
            <a:r>
              <a:rPr lang="en-US" dirty="0"/>
              <a:t> </a:t>
            </a:r>
            <a:r>
              <a:rPr lang="en-US" dirty="0" err="1"/>
              <a:t>późniejszych</a:t>
            </a:r>
            <a:r>
              <a:rPr lang="en-US" dirty="0"/>
              <a:t> </a:t>
            </a:r>
            <a:r>
              <a:rPr lang="en-US" dirty="0" err="1"/>
              <a:t>losach</a:t>
            </a:r>
            <a:r>
              <a:rPr lang="en-US" dirty="0"/>
              <a:t>, </a:t>
            </a:r>
            <a:r>
              <a:rPr lang="en-US" dirty="0" err="1"/>
              <a:t>wiedzy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zainteresowaniach</a:t>
            </a:r>
            <a:r>
              <a:rPr lang="en-US" dirty="0"/>
              <a:t>. </a:t>
            </a:r>
            <a:r>
              <a:rPr lang="en-US" dirty="0" err="1"/>
              <a:t>Chwała</a:t>
            </a:r>
            <a:r>
              <a:rPr lang="en-US" dirty="0"/>
              <a:t> </a:t>
            </a:r>
            <a:r>
              <a:rPr lang="en-US" dirty="0" err="1"/>
              <a:t>wujowi</a:t>
            </a:r>
            <a:r>
              <a:rPr lang="en-US" dirty="0"/>
              <a:t> </a:t>
            </a:r>
            <a:r>
              <a:rPr lang="en-US" dirty="0" err="1"/>
              <a:t>Waczenrode</a:t>
            </a:r>
            <a:r>
              <a:rPr lang="en-US" dirty="0"/>
              <a:t>.</a:t>
            </a: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37836" y="2366330"/>
            <a:ext cx="1802558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When Copernicus was born</a:t>
            </a:r>
            <a:r>
              <a:rPr lang="en-US" sz="1100" dirty="0" smtClean="0"/>
              <a:t>?</a:t>
            </a:r>
          </a:p>
          <a:p>
            <a:endParaRPr lang="en-US" sz="1100" dirty="0"/>
          </a:p>
        </p:txBody>
      </p:sp>
      <p:pic>
        <p:nvPicPr>
          <p:cNvPr id="19" name="Picture 2" descr="http://copernicus.torun.pl/biografia/1491-1495/1/MT_MK_EZ_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70" y="3018544"/>
            <a:ext cx="7974330" cy="38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287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pl-PL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 mam w ręku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2736775"/>
            <a:ext cx="4103370" cy="34094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Skad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wiemy</a:t>
            </a:r>
            <a:r>
              <a:rPr lang="en-US" sz="2000" dirty="0" smtClean="0">
                <a:solidFill>
                  <a:srgbClr val="0070C0"/>
                </a:solidFill>
              </a:rPr>
              <a:t> o </a:t>
            </a:r>
            <a:r>
              <a:rPr lang="en-US" sz="2000" dirty="0" err="1" smtClean="0">
                <a:solidFill>
                  <a:srgbClr val="0070C0"/>
                </a:solidFill>
              </a:rPr>
              <a:t>historycznym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Koperniku</a:t>
            </a:r>
            <a:r>
              <a:rPr lang="en-US" sz="2000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885" y="1841337"/>
            <a:ext cx="6490508" cy="4877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Do we know the precise birthday of Nicolaus Copernicus?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0520" y="3098396"/>
            <a:ext cx="22768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When were you born?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85" y="1448875"/>
            <a:ext cx="1878848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How old are you?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67443"/>
            <a:ext cx="473783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How old are you, (father, priest, canon, Nicolas)?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42084"/>
            <a:ext cx="1114579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co </a:t>
            </a:r>
            <a:r>
              <a:rPr lang="en-US" sz="2800" dirty="0" err="1" smtClean="0"/>
              <a:t>wybitni</a:t>
            </a:r>
            <a:r>
              <a:rPr lang="en-US" sz="2800" dirty="0" smtClean="0"/>
              <a:t> </a:t>
            </a:r>
            <a:r>
              <a:rPr lang="en-US" sz="2800" dirty="0" err="1" smtClean="0"/>
              <a:t>duchowni</a:t>
            </a:r>
            <a:r>
              <a:rPr lang="en-US" sz="2800" dirty="0" smtClean="0"/>
              <a:t> </a:t>
            </a:r>
            <a:r>
              <a:rPr lang="en-US" sz="2800" dirty="0" err="1" smtClean="0"/>
              <a:t>uwazali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temat</a:t>
            </a:r>
            <a:r>
              <a:rPr lang="en-US" sz="2800" dirty="0" smtClean="0"/>
              <a:t> </a:t>
            </a:r>
            <a:r>
              <a:rPr lang="en-US" sz="2800" dirty="0" err="1" smtClean="0"/>
              <a:t>stosunku</a:t>
            </a:r>
            <a:r>
              <a:rPr lang="en-US" sz="2800" dirty="0" smtClean="0"/>
              <a:t> </a:t>
            </a:r>
            <a:r>
              <a:rPr lang="en-US" sz="2800" dirty="0" err="1" smtClean="0"/>
              <a:t>wiary</a:t>
            </a:r>
            <a:r>
              <a:rPr lang="en-US" sz="2800" dirty="0" smtClean="0"/>
              <a:t> do </a:t>
            </a:r>
            <a:r>
              <a:rPr lang="en-US" sz="2800" dirty="0" err="1" smtClean="0"/>
              <a:t>religii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5263497" cy="4272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Should you treat </a:t>
            </a:r>
            <a:r>
              <a:rPr lang="en-US" sz="2000" dirty="0" smtClean="0"/>
              <a:t>others</a:t>
            </a:r>
            <a:r>
              <a:rPr lang="en-US" sz="2000" dirty="0" smtClean="0">
                <a:solidFill>
                  <a:srgbClr val="0070C0"/>
                </a:solidFill>
              </a:rPr>
              <a:t> as you would treat </a:t>
            </a:r>
            <a:r>
              <a:rPr lang="en-US" sz="2000" dirty="0" smtClean="0"/>
              <a:t>yourself</a:t>
            </a:r>
            <a:r>
              <a:rPr lang="en-US" sz="2000" dirty="0" smtClean="0">
                <a:solidFill>
                  <a:srgbClr val="0070C0"/>
                </a:solidFill>
              </a:rPr>
              <a:t>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11282" y="-36320"/>
            <a:ext cx="3832377" cy="48390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Are you popularly admired ? .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31421" y="18180"/>
            <a:ext cx="3560579" cy="42940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Is listening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better</a:t>
            </a:r>
            <a:r>
              <a:rPr lang="en-US" sz="2000" dirty="0" smtClean="0">
                <a:solidFill>
                  <a:srgbClr val="0070C0"/>
                </a:solidFill>
              </a:rPr>
              <a:t> than </a:t>
            </a:r>
            <a:r>
              <a:rPr lang="en-US" sz="2000" dirty="0" smtClean="0"/>
              <a:t>talking</a:t>
            </a:r>
            <a:r>
              <a:rPr lang="en-US" sz="20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28733" y="1500389"/>
            <a:ext cx="3028846" cy="349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Do you have many friends?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293685" y="461765"/>
            <a:ext cx="4898316" cy="453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Blackadder ITC" panose="04020505051007020D02" pitchFamily="82" charset="0"/>
              </a:rPr>
              <a:t>Is astronomy</a:t>
            </a:r>
            <a:r>
              <a:rPr lang="en-US" sz="32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 </a:t>
            </a:r>
            <a:r>
              <a:rPr lang="en-US" sz="3200" dirty="0" smtClean="0">
                <a:latin typeface="Blackadder ITC" panose="04020505051007020D02" pitchFamily="82" charset="0"/>
              </a:rPr>
              <a:t>for</a:t>
            </a:r>
            <a:r>
              <a:rPr lang="en-US" sz="32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Blackadder ITC" panose="04020505051007020D02" pitchFamily="82" charset="0"/>
              </a:rPr>
              <a:t>everybody</a:t>
            </a:r>
            <a:r>
              <a:rPr lang="en-US" sz="3200" dirty="0" smtClean="0">
                <a:latin typeface="Blackadder ITC" panose="04020505051007020D02" pitchFamily="82" charset="0"/>
              </a:rPr>
              <a:t>?  </a:t>
            </a:r>
            <a:endParaRPr lang="en-US" sz="3200" dirty="0" smtClean="0">
              <a:solidFill>
                <a:srgbClr val="0070C0"/>
              </a:solidFill>
              <a:latin typeface="Blackadder ITC" panose="04020505051007020D02" pitchFamily="8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098" y="3467728"/>
            <a:ext cx="2325524" cy="4981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Good things are being said about you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6374" y="3965883"/>
            <a:ext cx="4181296" cy="683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You are admired for your accomplishments. </a:t>
            </a:r>
            <a:endParaRPr lang="en-US" sz="24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103370" y="2745366"/>
            <a:ext cx="2359352" cy="359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Others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look</a:t>
            </a:r>
            <a:r>
              <a:rPr lang="en-US" sz="1600" dirty="0" smtClean="0">
                <a:solidFill>
                  <a:srgbClr val="0070C0"/>
                </a:solidFill>
              </a:rPr>
              <a:t> up to </a:t>
            </a:r>
            <a:r>
              <a:rPr lang="en-US" sz="1600" dirty="0" smtClean="0"/>
              <a:t>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84" y="4663930"/>
            <a:ext cx="416778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Kim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rodzice</a:t>
            </a:r>
            <a:r>
              <a:rPr lang="en-US" sz="2000" dirty="0"/>
              <a:t> </a:t>
            </a:r>
            <a:r>
              <a:rPr lang="en-US" sz="2000" dirty="0" err="1" smtClean="0"/>
              <a:t>Mikołaja</a:t>
            </a:r>
            <a:r>
              <a:rPr lang="en-US" sz="2000" dirty="0" smtClean="0"/>
              <a:t> </a:t>
            </a:r>
            <a:r>
              <a:rPr lang="en-US" sz="2000" dirty="0" err="1"/>
              <a:t>Kopernika</a:t>
            </a:r>
            <a:r>
              <a:rPr lang="en-US" sz="20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73" y="5078901"/>
            <a:ext cx="418129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What is known about parents of Copernicus? </a:t>
            </a:r>
            <a:endParaRPr lang="en-US" sz="28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608173" y="2169100"/>
            <a:ext cx="4583827" cy="935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Cracovia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the same town as contemporary Krakow?  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680541" y="462375"/>
            <a:ext cx="4613143" cy="51415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 </a:t>
            </a:r>
            <a:r>
              <a:rPr lang="en-US" sz="2400" dirty="0" smtClean="0">
                <a:latin typeface="Bookman Old Style" panose="02050604050505020204" pitchFamily="18" charset="0"/>
              </a:rPr>
              <a:t>sweet surprise</a:t>
            </a:r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awaits you. </a:t>
            </a:r>
            <a:endParaRPr lang="en-US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0793"/>
            <a:ext cx="2680542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lackadder ITC" panose="04020505051007020D02" pitchFamily="82" charset="0"/>
              </a:rPr>
              <a:t>Who were your parents?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2666" y="6443525"/>
            <a:ext cx="199625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Copernicus Family</a:t>
            </a:r>
            <a:r>
              <a:rPr lang="en-US" dirty="0">
                <a:solidFill>
                  <a:srgbClr val="0070C0"/>
                </a:solidFill>
              </a:rPr>
              <a:t>?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97977" y="6047869"/>
            <a:ext cx="287739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was your Dad’s profession?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0"/>
            <a:ext cx="6564086" cy="4351338"/>
          </a:xfrm>
        </p:spPr>
        <p:txBody>
          <a:bodyPr>
            <a:normAutofit lnSpcReduction="10000"/>
          </a:bodyPr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W </a:t>
            </a:r>
            <a:r>
              <a:rPr lang="en-US" dirty="0" err="1"/>
              <a:t>roku</a:t>
            </a:r>
            <a:r>
              <a:rPr lang="en-US" dirty="0"/>
              <a:t> 1496 </a:t>
            </a:r>
            <a:r>
              <a:rPr lang="en-US" dirty="0" err="1"/>
              <a:t>wraz</a:t>
            </a:r>
            <a:r>
              <a:rPr lang="en-US" dirty="0"/>
              <a:t> z </a:t>
            </a:r>
            <a:r>
              <a:rPr lang="en-US" dirty="0" err="1"/>
              <a:t>bratem</a:t>
            </a:r>
            <a:r>
              <a:rPr lang="en-US" dirty="0"/>
              <a:t> </a:t>
            </a:r>
            <a:r>
              <a:rPr lang="en-US" dirty="0" err="1"/>
              <a:t>Andrzejem</a:t>
            </a:r>
            <a:r>
              <a:rPr lang="en-US" dirty="0"/>
              <a:t> </a:t>
            </a:r>
            <a:r>
              <a:rPr lang="en-US" dirty="0" err="1"/>
              <a:t>wyruszyliśmy</a:t>
            </a:r>
            <a:r>
              <a:rPr lang="en-US" dirty="0"/>
              <a:t> do </a:t>
            </a:r>
            <a:r>
              <a:rPr lang="en-US" dirty="0" err="1"/>
              <a:t>słonecznej</a:t>
            </a:r>
            <a:r>
              <a:rPr lang="en-US" dirty="0"/>
              <a:t> </a:t>
            </a:r>
            <a:r>
              <a:rPr lang="en-US" dirty="0" err="1"/>
              <a:t>Italii</a:t>
            </a:r>
            <a:r>
              <a:rPr lang="en-US" dirty="0"/>
              <a:t>, by </a:t>
            </a:r>
            <a:r>
              <a:rPr lang="en-US" dirty="0" err="1"/>
              <a:t>podjąć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najpierw</a:t>
            </a:r>
            <a:r>
              <a:rPr lang="en-US" dirty="0"/>
              <a:t> w </a:t>
            </a:r>
            <a:r>
              <a:rPr lang="en-US" dirty="0" err="1"/>
              <a:t>Bolonii</a:t>
            </a:r>
            <a:r>
              <a:rPr lang="en-US" dirty="0"/>
              <a:t>, a </a:t>
            </a:r>
            <a:r>
              <a:rPr lang="en-US" dirty="0" err="1"/>
              <a:t>potem</a:t>
            </a:r>
            <a:r>
              <a:rPr lang="en-US" dirty="0"/>
              <a:t> w </a:t>
            </a:r>
            <a:r>
              <a:rPr lang="en-US" dirty="0" err="1"/>
              <a:t>Padwie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Ferrarze</a:t>
            </a:r>
            <a:r>
              <a:rPr lang="en-US" dirty="0"/>
              <a:t>. </a:t>
            </a:r>
            <a:br>
              <a:rPr lang="en-US" dirty="0"/>
            </a:br>
            <a:endParaRPr lang="en-US" dirty="0" smtClean="0"/>
          </a:p>
          <a:p>
            <a:r>
              <a:rPr lang="en-US" dirty="0" err="1" smtClean="0"/>
              <a:t>Uniwersytet</a:t>
            </a:r>
            <a:r>
              <a:rPr lang="en-US" dirty="0" smtClean="0"/>
              <a:t> </a:t>
            </a:r>
            <a:r>
              <a:rPr lang="en-US" dirty="0"/>
              <a:t>w </a:t>
            </a:r>
            <a:r>
              <a:rPr lang="en-US" dirty="0" err="1"/>
              <a:t>Bolonii</a:t>
            </a:r>
            <a:r>
              <a:rPr lang="en-US" dirty="0"/>
              <a:t> </a:t>
            </a:r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jedną</a:t>
            </a:r>
            <a:r>
              <a:rPr lang="en-US" dirty="0"/>
              <a:t> z </a:t>
            </a:r>
            <a:r>
              <a:rPr lang="en-US" dirty="0" err="1"/>
              <a:t>najstarszych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najsłynniejszych</a:t>
            </a:r>
            <a:r>
              <a:rPr lang="en-US" dirty="0"/>
              <a:t> </a:t>
            </a:r>
            <a:r>
              <a:rPr lang="en-US" dirty="0" err="1"/>
              <a:t>uczelni</a:t>
            </a:r>
            <a:r>
              <a:rPr lang="en-US" dirty="0"/>
              <a:t> </a:t>
            </a:r>
            <a:r>
              <a:rPr lang="en-US" dirty="0" err="1"/>
              <a:t>europejskich</a:t>
            </a:r>
            <a:r>
              <a:rPr lang="en-US" dirty="0"/>
              <a:t>. Tam </a:t>
            </a:r>
            <a:r>
              <a:rPr lang="en-US" dirty="0" err="1"/>
              <a:t>studiowałem</a:t>
            </a:r>
            <a:r>
              <a:rPr lang="en-US" dirty="0"/>
              <a:t> w </a:t>
            </a:r>
            <a:r>
              <a:rPr lang="en-US" dirty="0" err="1"/>
              <a:t>latach</a:t>
            </a:r>
            <a:r>
              <a:rPr lang="en-US" dirty="0"/>
              <a:t> 1496 - 1500 </a:t>
            </a:r>
            <a:r>
              <a:rPr lang="en-US" dirty="0" err="1"/>
              <a:t>prawo</a:t>
            </a:r>
            <a:r>
              <a:rPr lang="en-US" dirty="0"/>
              <a:t> </a:t>
            </a:r>
            <a:r>
              <a:rPr lang="en-US" dirty="0" err="1"/>
              <a:t>kanonicznie</a:t>
            </a:r>
            <a:r>
              <a:rPr lang="en-US" dirty="0"/>
              <a:t>, </a:t>
            </a:r>
            <a:r>
              <a:rPr lang="en-US" dirty="0" err="1"/>
              <a:t>matematykę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astronomię</a:t>
            </a:r>
            <a:r>
              <a:rPr lang="en-US" dirty="0"/>
              <a:t>. </a:t>
            </a:r>
            <a:r>
              <a:rPr lang="en-US" dirty="0" err="1"/>
              <a:t>Następnie</a:t>
            </a:r>
            <a:r>
              <a:rPr lang="en-US" dirty="0"/>
              <a:t> </a:t>
            </a:r>
            <a:r>
              <a:rPr lang="en-US" dirty="0" err="1"/>
              <a:t>podjąłem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medyczne</a:t>
            </a:r>
            <a:r>
              <a:rPr lang="en-US" dirty="0"/>
              <a:t>.</a:t>
            </a:r>
          </a:p>
        </p:txBody>
      </p:sp>
      <p:pic>
        <p:nvPicPr>
          <p:cNvPr id="4" name="Picture 2" descr="http://copernicus.torun.pl/biografia/1496-1503/1/MT_MK_EZ_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524125"/>
            <a:ext cx="47434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0537371" cy="566057"/>
          </a:xfrm>
        </p:spPr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W </a:t>
            </a:r>
            <a:r>
              <a:rPr lang="en-US" dirty="0" err="1"/>
              <a:t>Ferrarze</a:t>
            </a:r>
            <a:r>
              <a:rPr lang="en-US" dirty="0"/>
              <a:t> </a:t>
            </a:r>
            <a:r>
              <a:rPr lang="en-US" dirty="0" err="1"/>
              <a:t>uzyskałem</a:t>
            </a:r>
            <a:r>
              <a:rPr lang="en-US" dirty="0"/>
              <a:t> </a:t>
            </a:r>
            <a:r>
              <a:rPr lang="en-US" dirty="0" err="1"/>
              <a:t>doktorat</a:t>
            </a:r>
            <a:r>
              <a:rPr lang="en-US" dirty="0"/>
              <a:t> </a:t>
            </a:r>
            <a:r>
              <a:rPr lang="en-US" dirty="0" err="1"/>
              <a:t>prawa</a:t>
            </a:r>
            <a:r>
              <a:rPr lang="en-US" dirty="0"/>
              <a:t> </a:t>
            </a:r>
            <a:r>
              <a:rPr lang="en-US" dirty="0" err="1"/>
              <a:t>kanonicznego</a:t>
            </a:r>
            <a:r>
              <a:rPr lang="en-US" dirty="0"/>
              <a:t>. </a:t>
            </a:r>
          </a:p>
        </p:txBody>
      </p:sp>
      <p:pic>
        <p:nvPicPr>
          <p:cNvPr id="4" name="Picture 6" descr="https://upload.wikimedia.org/wikipedia/commons/9/9b/Ferrar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542"/>
            <a:ext cx="8316686" cy="55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opernicus.torun.pl/biografia/1496-1503/4/MT_MK_EZ_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22" y="705169"/>
            <a:ext cx="6781253" cy="59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0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5734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W </a:t>
            </a:r>
            <a:r>
              <a:rPr lang="en-US" dirty="0" err="1"/>
              <a:t>Padwie</a:t>
            </a:r>
            <a:r>
              <a:rPr lang="en-US" dirty="0"/>
              <a:t> </a:t>
            </a:r>
            <a:r>
              <a:rPr lang="en-US" dirty="0" err="1"/>
              <a:t>studiowałem</a:t>
            </a:r>
            <a:r>
              <a:rPr lang="en-US" dirty="0"/>
              <a:t> </a:t>
            </a:r>
            <a:r>
              <a:rPr lang="en-US" dirty="0" err="1"/>
              <a:t>medycynę</a:t>
            </a:r>
            <a:r>
              <a:rPr lang="en-US" dirty="0"/>
              <a:t>. </a:t>
            </a:r>
            <a:r>
              <a:rPr lang="en-US" dirty="0" err="1"/>
              <a:t>Interesowała</a:t>
            </a:r>
            <a:r>
              <a:rPr lang="en-US" dirty="0"/>
              <a:t> </a:t>
            </a:r>
            <a:r>
              <a:rPr lang="en-US" dirty="0" err="1"/>
              <a:t>mnie</a:t>
            </a:r>
            <a:r>
              <a:rPr lang="en-US" dirty="0"/>
              <a:t> </a:t>
            </a:r>
            <a:r>
              <a:rPr lang="en-US" dirty="0" err="1"/>
              <a:t>przede</a:t>
            </a:r>
            <a:r>
              <a:rPr lang="en-US" dirty="0"/>
              <a:t> </a:t>
            </a:r>
            <a:r>
              <a:rPr lang="en-US" dirty="0" err="1"/>
              <a:t>wszystkim</a:t>
            </a:r>
            <a:r>
              <a:rPr lang="en-US" dirty="0"/>
              <a:t> </a:t>
            </a:r>
            <a:r>
              <a:rPr lang="en-US" dirty="0" err="1"/>
              <a:t>filozofia</a:t>
            </a:r>
            <a:r>
              <a:rPr lang="en-US" dirty="0"/>
              <a:t> </a:t>
            </a:r>
            <a:r>
              <a:rPr lang="en-US" dirty="0" err="1"/>
              <a:t>starożytna</a:t>
            </a:r>
            <a:r>
              <a:rPr lang="en-US" dirty="0"/>
              <a:t>, </a:t>
            </a:r>
            <a:r>
              <a:rPr lang="en-US" dirty="0" err="1"/>
              <a:t>język</a:t>
            </a:r>
            <a:r>
              <a:rPr lang="en-US" dirty="0"/>
              <a:t> </a:t>
            </a:r>
            <a:r>
              <a:rPr lang="en-US" dirty="0" err="1"/>
              <a:t>grecki</a:t>
            </a:r>
            <a:r>
              <a:rPr lang="en-US" dirty="0"/>
              <a:t>, </a:t>
            </a:r>
            <a:r>
              <a:rPr lang="en-US" dirty="0" err="1"/>
              <a:t>matematyka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astronomia</a:t>
            </a:r>
            <a:r>
              <a:rPr lang="en-US" dirty="0"/>
              <a:t>. </a:t>
            </a:r>
            <a:r>
              <a:rPr lang="en-US" dirty="0" err="1"/>
              <a:t>Było</a:t>
            </a:r>
            <a:r>
              <a:rPr lang="en-US" dirty="0"/>
              <a:t> </a:t>
            </a:r>
            <a:r>
              <a:rPr lang="en-US" dirty="0" err="1"/>
              <a:t>dużo</a:t>
            </a:r>
            <a:r>
              <a:rPr lang="en-US" dirty="0"/>
              <a:t> </a:t>
            </a:r>
            <a:r>
              <a:rPr lang="en-US" dirty="0" err="1"/>
              <a:t>fajnych</a:t>
            </a:r>
            <a:r>
              <a:rPr lang="en-US" dirty="0"/>
              <a:t> </a:t>
            </a:r>
            <a:r>
              <a:rPr lang="en-US" dirty="0" err="1"/>
              <a:t>zabaw</a:t>
            </a:r>
            <a:r>
              <a:rPr lang="en-US" dirty="0"/>
              <a:t>. W </a:t>
            </a:r>
            <a:r>
              <a:rPr lang="en-US" dirty="0" err="1"/>
              <a:t>końcu</a:t>
            </a:r>
            <a:r>
              <a:rPr lang="en-US" dirty="0"/>
              <a:t> </a:t>
            </a:r>
            <a:r>
              <a:rPr lang="en-US" dirty="0" err="1"/>
              <a:t>dostałem</a:t>
            </a:r>
            <a:r>
              <a:rPr lang="en-US" dirty="0"/>
              <a:t> </a:t>
            </a:r>
            <a:r>
              <a:rPr lang="en-US" dirty="0" err="1"/>
              <a:t>stopień</a:t>
            </a:r>
            <a:r>
              <a:rPr lang="en-US" dirty="0"/>
              <a:t> </a:t>
            </a:r>
            <a:r>
              <a:rPr lang="en-US" dirty="0" err="1"/>
              <a:t>licencjata</a:t>
            </a:r>
            <a:r>
              <a:rPr lang="en-US" dirty="0"/>
              <a:t>, </a:t>
            </a:r>
            <a:r>
              <a:rPr lang="en-US" dirty="0" err="1"/>
              <a:t>który</a:t>
            </a:r>
            <a:r>
              <a:rPr lang="en-US" dirty="0"/>
              <a:t> </a:t>
            </a:r>
            <a:r>
              <a:rPr lang="en-US" dirty="0" err="1"/>
              <a:t>uprawnił</a:t>
            </a:r>
            <a:r>
              <a:rPr lang="en-US" dirty="0"/>
              <a:t> </a:t>
            </a:r>
            <a:r>
              <a:rPr lang="en-US" dirty="0" err="1"/>
              <a:t>mnie</a:t>
            </a:r>
            <a:r>
              <a:rPr lang="en-US" dirty="0"/>
              <a:t> </a:t>
            </a:r>
            <a:r>
              <a:rPr lang="en-US" dirty="0" err="1"/>
              <a:t>potem</a:t>
            </a:r>
            <a:r>
              <a:rPr lang="en-US" dirty="0"/>
              <a:t> do </a:t>
            </a:r>
            <a:r>
              <a:rPr lang="en-US" dirty="0" err="1"/>
              <a:t>prowadzenia</a:t>
            </a:r>
            <a:r>
              <a:rPr lang="en-US" dirty="0"/>
              <a:t> </a:t>
            </a:r>
            <a:r>
              <a:rPr lang="en-US" dirty="0" err="1"/>
              <a:t>praktyki</a:t>
            </a:r>
            <a:r>
              <a:rPr lang="en-US" dirty="0"/>
              <a:t> </a:t>
            </a:r>
            <a:r>
              <a:rPr lang="en-US" dirty="0" err="1"/>
              <a:t>lekarskiej</a:t>
            </a:r>
            <a:r>
              <a:rPr lang="en-US" dirty="0"/>
              <a:t>.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nauk</a:t>
            </a:r>
            <a:r>
              <a:rPr lang="en-US" dirty="0"/>
              <a:t> </a:t>
            </a:r>
            <a:r>
              <a:rPr lang="en-US" dirty="0" err="1"/>
              <a:t>medycznych</a:t>
            </a:r>
            <a:r>
              <a:rPr lang="en-US" dirty="0"/>
              <a:t> </a:t>
            </a:r>
            <a:r>
              <a:rPr lang="en-US" dirty="0" err="1"/>
              <a:t>wysunęłem</a:t>
            </a:r>
            <a:r>
              <a:rPr lang="en-US" dirty="0"/>
              <a:t> </a:t>
            </a:r>
            <a:r>
              <a:rPr lang="en-US" dirty="0" err="1"/>
              <a:t>oryginalną</a:t>
            </a:r>
            <a:r>
              <a:rPr lang="en-US" dirty="0"/>
              <a:t> </a:t>
            </a:r>
            <a:r>
              <a:rPr lang="en-US" dirty="0" err="1"/>
              <a:t>koncepcję</a:t>
            </a:r>
            <a:r>
              <a:rPr lang="en-US" dirty="0"/>
              <a:t>, </a:t>
            </a:r>
            <a:r>
              <a:rPr lang="en-US" dirty="0" err="1"/>
              <a:t>iż</a:t>
            </a:r>
            <a:r>
              <a:rPr lang="en-US" dirty="0"/>
              <a:t> </a:t>
            </a:r>
            <a:r>
              <a:rPr lang="en-US" dirty="0" err="1"/>
              <a:t>ilość</a:t>
            </a:r>
            <a:r>
              <a:rPr lang="en-US" dirty="0"/>
              <a:t> </a:t>
            </a:r>
            <a:r>
              <a:rPr lang="en-US" dirty="0" err="1"/>
              <a:t>dozowanych</a:t>
            </a:r>
            <a:r>
              <a:rPr lang="en-US" dirty="0"/>
              <a:t> </a:t>
            </a:r>
            <a:r>
              <a:rPr lang="en-US" dirty="0" err="1"/>
              <a:t>leków</a:t>
            </a:r>
            <a:r>
              <a:rPr lang="en-US" dirty="0"/>
              <a:t> </a:t>
            </a:r>
            <a:r>
              <a:rPr lang="en-US" dirty="0" err="1"/>
              <a:t>powinna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dirty="0" err="1"/>
              <a:t>oparta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obliczeniach</a:t>
            </a:r>
            <a:r>
              <a:rPr lang="en-US" dirty="0"/>
              <a:t> </a:t>
            </a:r>
            <a:r>
              <a:rPr lang="en-US" dirty="0" err="1"/>
              <a:t>matematycznych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proporcjonalna</a:t>
            </a:r>
            <a:r>
              <a:rPr lang="en-US" dirty="0"/>
              <a:t> do </a:t>
            </a:r>
            <a:r>
              <a:rPr lang="en-US" dirty="0" err="1"/>
              <a:t>masy</a:t>
            </a:r>
            <a:r>
              <a:rPr lang="en-US" dirty="0"/>
              <a:t> </a:t>
            </a:r>
            <a:r>
              <a:rPr lang="en-US" dirty="0" err="1"/>
              <a:t>ciała</a:t>
            </a:r>
            <a:r>
              <a:rPr lang="en-US" dirty="0"/>
              <a:t> </a:t>
            </a:r>
            <a:r>
              <a:rPr lang="en-US" dirty="0" err="1"/>
              <a:t>pacjenta</a:t>
            </a:r>
            <a:r>
              <a:rPr lang="en-US" dirty="0"/>
              <a:t>. </a:t>
            </a:r>
          </a:p>
        </p:txBody>
      </p:sp>
      <p:pic>
        <p:nvPicPr>
          <p:cNvPr id="4" name="Picture 2" descr="http://copernicus.torun.pl/biografia/1496-1503/3/MT_MK_EZ_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24801"/>
            <a:ext cx="6400800" cy="56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Zdobytą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granicą</a:t>
            </a:r>
            <a:r>
              <a:rPr lang="en-US" dirty="0"/>
              <a:t> </a:t>
            </a:r>
            <a:r>
              <a:rPr lang="en-US" dirty="0" err="1"/>
              <a:t>wysoką</a:t>
            </a:r>
            <a:r>
              <a:rPr lang="en-US" dirty="0"/>
              <a:t> </a:t>
            </a:r>
            <a:r>
              <a:rPr lang="en-US" dirty="0" err="1"/>
              <a:t>wiedzę</a:t>
            </a:r>
            <a:r>
              <a:rPr lang="en-US" dirty="0"/>
              <a:t> </a:t>
            </a:r>
            <a:r>
              <a:rPr lang="en-US" dirty="0" err="1"/>
              <a:t>medyczną</a:t>
            </a:r>
            <a:r>
              <a:rPr lang="en-US" dirty="0"/>
              <a:t> </a:t>
            </a:r>
            <a:r>
              <a:rPr lang="en-US" dirty="0" err="1"/>
              <a:t>ofiarowywałem</a:t>
            </a:r>
            <a:r>
              <a:rPr lang="en-US" dirty="0"/>
              <a:t> </a:t>
            </a:r>
            <a:r>
              <a:rPr lang="en-US" dirty="0" err="1"/>
              <a:t>cierpiącym</a:t>
            </a:r>
            <a:r>
              <a:rPr lang="en-US" dirty="0"/>
              <a:t> bez </a:t>
            </a:r>
            <a:r>
              <a:rPr lang="en-US" dirty="0" err="1"/>
              <a:t>względu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pochodzenie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</a:t>
            </a:r>
            <a:r>
              <a:rPr lang="en-US" dirty="0"/>
              <a:t> </a:t>
            </a:r>
            <a:r>
              <a:rPr lang="en-US" dirty="0" err="1"/>
              <a:t>majątkowy</a:t>
            </a:r>
            <a:r>
              <a:rPr lang="en-US" dirty="0"/>
              <a:t>. Ale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mnie</a:t>
            </a:r>
            <a:r>
              <a:rPr lang="en-US" dirty="0"/>
              <a:t> o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mówić</a:t>
            </a:r>
            <a:r>
              <a:rPr lang="en-US" dirty="0"/>
              <a:t>.</a:t>
            </a: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W </a:t>
            </a:r>
            <a:r>
              <a:rPr lang="en-US" dirty="0" err="1"/>
              <a:t>odróżnieniu</a:t>
            </a:r>
            <a:r>
              <a:rPr lang="en-US" dirty="0"/>
              <a:t> od </a:t>
            </a:r>
            <a:r>
              <a:rPr lang="en-US" dirty="0" err="1"/>
              <a:t>wielu</a:t>
            </a:r>
            <a:r>
              <a:rPr lang="en-US" dirty="0"/>
              <a:t> </a:t>
            </a:r>
            <a:r>
              <a:rPr lang="en-US" dirty="0" err="1"/>
              <a:t>uczonych</a:t>
            </a:r>
            <a:r>
              <a:rPr lang="en-US" dirty="0"/>
              <a:t> </a:t>
            </a:r>
            <a:r>
              <a:rPr lang="en-US" dirty="0" err="1"/>
              <a:t>Polaków</a:t>
            </a:r>
            <a:r>
              <a:rPr lang="en-US" dirty="0"/>
              <a:t>, </a:t>
            </a:r>
            <a:r>
              <a:rPr lang="en-US" dirty="0" err="1"/>
              <a:t>wrócilem</a:t>
            </a:r>
            <a:r>
              <a:rPr lang="en-US" dirty="0"/>
              <a:t> do </a:t>
            </a:r>
            <a:r>
              <a:rPr lang="en-US" dirty="0" err="1"/>
              <a:t>Polski</a:t>
            </a:r>
            <a:r>
              <a:rPr lang="en-US" dirty="0"/>
              <a:t>. </a:t>
            </a:r>
            <a:r>
              <a:rPr lang="en-US" dirty="0" err="1"/>
              <a:t>Wuj</a:t>
            </a:r>
            <a:r>
              <a:rPr lang="en-US" dirty="0"/>
              <a:t> </a:t>
            </a:r>
            <a:r>
              <a:rPr lang="en-US" dirty="0" err="1"/>
              <a:t>załatwił</a:t>
            </a:r>
            <a:r>
              <a:rPr lang="en-US" dirty="0"/>
              <a:t> mi </a:t>
            </a:r>
            <a:r>
              <a:rPr lang="en-US" dirty="0" err="1"/>
              <a:t>pracę</a:t>
            </a:r>
            <a:r>
              <a:rPr lang="en-US" dirty="0"/>
              <a:t> we </a:t>
            </a:r>
            <a:r>
              <a:rPr lang="en-US" dirty="0" err="1"/>
              <a:t>Fromborku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Warmii</a:t>
            </a:r>
            <a:r>
              <a:rPr lang="en-US" dirty="0"/>
              <a:t>, </a:t>
            </a:r>
            <a:r>
              <a:rPr lang="en-US" dirty="0" err="1"/>
              <a:t>gdzie</a:t>
            </a:r>
            <a:r>
              <a:rPr lang="en-US" dirty="0"/>
              <a:t> </a:t>
            </a:r>
            <a:r>
              <a:rPr lang="en-US" dirty="0" err="1"/>
              <a:t>zostałem</a:t>
            </a:r>
            <a:r>
              <a:rPr lang="en-US" dirty="0"/>
              <a:t> </a:t>
            </a:r>
            <a:r>
              <a:rPr lang="en-US" dirty="0" err="1"/>
              <a:t>kanonikiem</a:t>
            </a:r>
            <a:r>
              <a:rPr lang="en-US" dirty="0"/>
              <a:t>. 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609600"/>
            <a:ext cx="11192934" cy="568959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dirty="0" err="1" smtClean="0"/>
              <a:t>Aparaty</a:t>
            </a:r>
            <a:r>
              <a:rPr lang="en-US" sz="4000" dirty="0" smtClean="0"/>
              <a:t> </a:t>
            </a:r>
            <a:r>
              <a:rPr lang="en-US" sz="4000" dirty="0" err="1" smtClean="0"/>
              <a:t>dookola</a:t>
            </a:r>
            <a:r>
              <a:rPr lang="en-US" sz="4000" dirty="0" smtClean="0"/>
              <a:t> </a:t>
            </a:r>
            <a:r>
              <a:rPr lang="en-US" sz="4000" dirty="0" err="1" smtClean="0"/>
              <a:t>mnie</a:t>
            </a:r>
            <a:r>
              <a:rPr lang="en-US" sz="4000" dirty="0" smtClean="0"/>
              <a:t> </a:t>
            </a:r>
            <a:r>
              <a:rPr lang="en-US" sz="4000" dirty="0" err="1" smtClean="0"/>
              <a:t>sa</a:t>
            </a:r>
            <a:r>
              <a:rPr lang="en-US" sz="4000" dirty="0" smtClean="0"/>
              <a:t> to </a:t>
            </a:r>
            <a:r>
              <a:rPr lang="en-US" sz="4000" dirty="0" err="1" smtClean="0"/>
              <a:t>tak</a:t>
            </a:r>
            <a:r>
              <a:rPr lang="en-US" sz="4000" dirty="0" smtClean="0"/>
              <a:t> </a:t>
            </a:r>
            <a:r>
              <a:rPr lang="en-US" sz="4000" dirty="0" err="1" smtClean="0"/>
              <a:t>zwane</a:t>
            </a:r>
            <a:r>
              <a:rPr lang="en-US" sz="4000" dirty="0" smtClean="0"/>
              <a:t> </a:t>
            </a:r>
            <a:r>
              <a:rPr lang="en-US" sz="4000" dirty="0" err="1" smtClean="0"/>
              <a:t>astrolabia</a:t>
            </a:r>
            <a:endParaRPr lang="en-US" sz="4000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Astrolabium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8533" y="0"/>
            <a:ext cx="3740439" cy="1405827"/>
          </a:xfrm>
        </p:spPr>
        <p:txBody>
          <a:bodyPr/>
          <a:lstStyle/>
          <a:p>
            <a:r>
              <a:rPr lang="en-US" dirty="0" err="1" smtClean="0"/>
              <a:t>Astrolabium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435600" cy="3623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10" y="517941"/>
            <a:ext cx="2540579" cy="3315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15" y="3623733"/>
            <a:ext cx="4314695" cy="3234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3" y="3183514"/>
            <a:ext cx="2938992" cy="3562415"/>
          </a:xfrm>
          <a:prstGeom prst="rect">
            <a:avLst/>
          </a:prstGeom>
        </p:spPr>
      </p:pic>
      <p:sp>
        <p:nvSpPr>
          <p:cNvPr id="8" name="Left Arrow 7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-23111"/>
            <a:ext cx="5017477" cy="6881112"/>
          </a:xfr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4629" y="1152048"/>
            <a:ext cx="6660521" cy="232267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Be </a:t>
            </a:r>
            <a:r>
              <a:rPr lang="en-US" sz="5400" dirty="0" smtClean="0"/>
              <a:t>tactful</a:t>
            </a:r>
            <a:r>
              <a:rPr lang="en-US" sz="5400" dirty="0" smtClean="0">
                <a:solidFill>
                  <a:srgbClr val="0070C0"/>
                </a:solidFill>
              </a:rPr>
              <a:t>; what goes around comes around.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Frombork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4" y="266700"/>
            <a:ext cx="1571625" cy="2905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365125"/>
            <a:ext cx="5715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86150"/>
            <a:ext cx="5772150" cy="3238500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0"/>
            <a:ext cx="5257800" cy="6858000"/>
          </a:xfrm>
          <a:prstGeom prst="rect">
            <a:avLst/>
          </a:prstGeom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7" y="513820"/>
            <a:ext cx="5894916" cy="57139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177381"/>
            <a:ext cx="2628900" cy="1647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90688"/>
            <a:ext cx="4286250" cy="2857500"/>
          </a:xfrm>
          <a:prstGeom prst="rect">
            <a:avLst/>
          </a:prstGeom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2" y="863601"/>
            <a:ext cx="10625667" cy="326548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czasow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Kopernika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225425"/>
            <a:ext cx="6477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Formalnie</a:t>
            </a:r>
            <a:r>
              <a:rPr lang="en-US" dirty="0"/>
              <a:t> </a:t>
            </a:r>
            <a:r>
              <a:rPr lang="en-US" dirty="0" err="1"/>
              <a:t>Krolestwo</a:t>
            </a:r>
            <a:r>
              <a:rPr lang="en-US" dirty="0"/>
              <a:t> </a:t>
            </a:r>
            <a:r>
              <a:rPr lang="en-US" dirty="0" err="1"/>
              <a:t>Polskie</a:t>
            </a:r>
            <a:r>
              <a:rPr lang="en-US" dirty="0"/>
              <a:t> w </a:t>
            </a:r>
            <a:r>
              <a:rPr lang="en-US" dirty="0" err="1"/>
              <a:t>moich</a:t>
            </a:r>
            <a:r>
              <a:rPr lang="en-US" dirty="0"/>
              <a:t> </a:t>
            </a:r>
            <a:r>
              <a:rPr lang="en-US" dirty="0" err="1"/>
              <a:t>czasach</a:t>
            </a:r>
            <a:r>
              <a:rPr lang="en-US" dirty="0"/>
              <a:t> </a:t>
            </a:r>
            <a:r>
              <a:rPr lang="en-US" dirty="0" err="1"/>
              <a:t>było</a:t>
            </a:r>
            <a:r>
              <a:rPr lang="en-US" dirty="0"/>
              <a:t> </a:t>
            </a:r>
            <a:r>
              <a:rPr lang="en-US" dirty="0" err="1"/>
              <a:t>najwiekszym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najsilniejszym</a:t>
            </a:r>
            <a:r>
              <a:rPr lang="en-US" dirty="0"/>
              <a:t> </a:t>
            </a:r>
            <a:r>
              <a:rPr lang="en-US" dirty="0" err="1"/>
              <a:t>panstwem</a:t>
            </a:r>
            <a:r>
              <a:rPr lang="en-US" dirty="0"/>
              <a:t> w </a:t>
            </a:r>
            <a:r>
              <a:rPr lang="en-US" dirty="0" err="1"/>
              <a:t>Europie</a:t>
            </a:r>
            <a:r>
              <a:rPr lang="en-US" dirty="0"/>
              <a:t>. Ale </a:t>
            </a:r>
            <a:r>
              <a:rPr lang="en-US" dirty="0" err="1"/>
              <a:t>Polska</a:t>
            </a:r>
            <a:r>
              <a:rPr lang="en-US" dirty="0"/>
              <a:t> </a:t>
            </a:r>
            <a:r>
              <a:rPr lang="en-US" dirty="0" err="1"/>
              <a:t>miała</a:t>
            </a:r>
            <a:r>
              <a:rPr lang="en-US" dirty="0"/>
              <a:t> </a:t>
            </a:r>
            <a:r>
              <a:rPr lang="en-US" dirty="0" err="1"/>
              <a:t>duże</a:t>
            </a:r>
            <a:r>
              <a:rPr lang="en-US" dirty="0"/>
              <a:t> </a:t>
            </a:r>
            <a:r>
              <a:rPr lang="en-US" dirty="0" err="1"/>
              <a:t>słabości</a:t>
            </a:r>
            <a:r>
              <a:rPr lang="en-US" dirty="0"/>
              <a:t>, </a:t>
            </a:r>
            <a:r>
              <a:rPr lang="en-US" dirty="0" err="1"/>
              <a:t>podobne</a:t>
            </a:r>
            <a:r>
              <a:rPr lang="en-US" dirty="0"/>
              <a:t> </a:t>
            </a:r>
            <a:r>
              <a:rPr lang="en-US" dirty="0" err="1"/>
              <a:t>zreszta</a:t>
            </a:r>
            <a:r>
              <a:rPr lang="en-US" dirty="0"/>
              <a:t> do </a:t>
            </a:r>
            <a:r>
              <a:rPr lang="en-US" dirty="0" err="1"/>
              <a:t>obecnych</a:t>
            </a:r>
            <a:r>
              <a:rPr lang="en-US" dirty="0"/>
              <a:t>. </a:t>
            </a:r>
            <a:r>
              <a:rPr lang="en-US" dirty="0" err="1"/>
              <a:t>Korupcja</a:t>
            </a:r>
            <a:r>
              <a:rPr lang="en-US" dirty="0"/>
              <a:t>, </a:t>
            </a:r>
            <a:r>
              <a:rPr lang="en-US" dirty="0" err="1"/>
              <a:t>egoizm</a:t>
            </a:r>
            <a:r>
              <a:rPr lang="en-US" dirty="0"/>
              <a:t>, </a:t>
            </a:r>
            <a:r>
              <a:rPr lang="en-US" dirty="0" err="1"/>
              <a:t>pogaństwo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zabobony</a:t>
            </a:r>
            <a:r>
              <a:rPr lang="en-US" dirty="0"/>
              <a:t>, </a:t>
            </a:r>
            <a:r>
              <a:rPr lang="en-US" dirty="0" err="1"/>
              <a:t>bezbożność</a:t>
            </a:r>
            <a:r>
              <a:rPr lang="en-US" dirty="0"/>
              <a:t>, </a:t>
            </a:r>
            <a:r>
              <a:rPr lang="en-US" dirty="0" err="1"/>
              <a:t>rozpusta</a:t>
            </a:r>
            <a:r>
              <a:rPr lang="en-US" dirty="0"/>
              <a:t>, </a:t>
            </a:r>
            <a:r>
              <a:rPr lang="en-US" dirty="0" err="1"/>
              <a:t>bieda</a:t>
            </a:r>
            <a:r>
              <a:rPr lang="en-US" dirty="0"/>
              <a:t> </a:t>
            </a:r>
            <a:r>
              <a:rPr lang="en-US" dirty="0" err="1"/>
              <a:t>jednych</a:t>
            </a:r>
            <a:r>
              <a:rPr lang="en-US" dirty="0"/>
              <a:t>, </a:t>
            </a:r>
            <a:r>
              <a:rPr lang="en-US" dirty="0" err="1"/>
              <a:t>bogactwo</a:t>
            </a:r>
            <a:r>
              <a:rPr lang="en-US" dirty="0"/>
              <a:t> </a:t>
            </a:r>
            <a:r>
              <a:rPr lang="en-US" dirty="0" err="1"/>
              <a:t>drugich</a:t>
            </a:r>
            <a:r>
              <a:rPr lang="en-US" dirty="0"/>
              <a:t>, </a:t>
            </a:r>
            <a:r>
              <a:rPr lang="en-US" dirty="0" err="1"/>
              <a:t>nierówności</a:t>
            </a:r>
            <a:r>
              <a:rPr lang="en-US" dirty="0"/>
              <a:t> </a:t>
            </a:r>
            <a:r>
              <a:rPr lang="en-US" dirty="0" err="1"/>
              <a:t>klasowe</a:t>
            </a:r>
            <a:r>
              <a:rPr lang="en-US" dirty="0"/>
              <a:t>, </a:t>
            </a:r>
            <a:r>
              <a:rPr lang="en-US" dirty="0" err="1"/>
              <a:t>głupota</a:t>
            </a:r>
            <a:r>
              <a:rPr lang="en-US" dirty="0"/>
              <a:t>,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rozwoju</a:t>
            </a:r>
            <a:r>
              <a:rPr lang="en-US" dirty="0"/>
              <a:t> </a:t>
            </a:r>
            <a:r>
              <a:rPr lang="en-US" dirty="0" err="1"/>
              <a:t>przemysłu</a:t>
            </a:r>
            <a:r>
              <a:rPr lang="en-US" dirty="0"/>
              <a:t>. </a:t>
            </a:r>
            <a:r>
              <a:rPr lang="en-US" dirty="0" err="1"/>
              <a:t>Postudiuj</a:t>
            </a:r>
            <a:r>
              <a:rPr lang="en-US" dirty="0"/>
              <a:t> co </a:t>
            </a:r>
            <a:r>
              <a:rPr lang="en-US" dirty="0" err="1"/>
              <a:t>pisali</a:t>
            </a:r>
            <a:r>
              <a:rPr lang="en-US" dirty="0"/>
              <a:t> </a:t>
            </a:r>
            <a:r>
              <a:rPr lang="en-US" dirty="0" err="1"/>
              <a:t>Kochanowski</a:t>
            </a:r>
            <a:r>
              <a:rPr lang="en-US" dirty="0"/>
              <a:t>, </a:t>
            </a:r>
            <a:r>
              <a:rPr lang="en-US" dirty="0" err="1"/>
              <a:t>Ksiądz</a:t>
            </a:r>
            <a:r>
              <a:rPr lang="en-US" dirty="0"/>
              <a:t> </a:t>
            </a:r>
            <a:r>
              <a:rPr lang="en-US" dirty="0" err="1"/>
              <a:t>Skarga</a:t>
            </a:r>
            <a:r>
              <a:rPr lang="en-US" dirty="0"/>
              <a:t>, </a:t>
            </a:r>
            <a:r>
              <a:rPr lang="en-US" dirty="0" err="1"/>
              <a:t>ksiadz</a:t>
            </a:r>
            <a:r>
              <a:rPr lang="en-US" dirty="0"/>
              <a:t> </a:t>
            </a:r>
            <a:r>
              <a:rPr lang="en-US" dirty="0" err="1"/>
              <a:t>Kadłubek</a:t>
            </a:r>
            <a:r>
              <a:rPr lang="en-US" dirty="0"/>
              <a:t>, </a:t>
            </a:r>
            <a:r>
              <a:rPr lang="en-US" dirty="0" err="1"/>
              <a:t>Frycz</a:t>
            </a:r>
            <a:r>
              <a:rPr lang="en-US" dirty="0"/>
              <a:t> </a:t>
            </a:r>
            <a:r>
              <a:rPr lang="en-US" dirty="0" err="1"/>
              <a:t>Modrzewski</a:t>
            </a:r>
            <a:r>
              <a:rPr lang="en-US" dirty="0"/>
              <a:t>, </a:t>
            </a:r>
            <a:r>
              <a:rPr lang="en-US" dirty="0" err="1"/>
              <a:t>Rej</a:t>
            </a:r>
            <a:r>
              <a:rPr lang="en-US" dirty="0"/>
              <a:t> </a:t>
            </a:r>
            <a:r>
              <a:rPr lang="en-US" dirty="0" err="1"/>
              <a:t>Mikołaj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co </a:t>
            </a:r>
            <a:r>
              <a:rPr lang="en-US" dirty="0" err="1"/>
              <a:t>mówił</a:t>
            </a:r>
            <a:r>
              <a:rPr lang="en-US" dirty="0"/>
              <a:t> Stanczyk? </a:t>
            </a:r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wiesz</a:t>
            </a:r>
            <a:r>
              <a:rPr lang="en-US" dirty="0"/>
              <a:t> 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1331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 r="43030"/>
          <a:stretch/>
        </p:blipFill>
        <p:spPr bwMode="auto">
          <a:xfrm>
            <a:off x="6754091" y="640020"/>
            <a:ext cx="5437909" cy="62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49872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Pieniadze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Ekonomia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07" y="115358"/>
            <a:ext cx="11527059" cy="1865842"/>
          </a:xfrm>
        </p:spPr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pisałem</a:t>
            </a:r>
            <a:r>
              <a:rPr lang="en-US" dirty="0"/>
              <a:t> o </a:t>
            </a:r>
            <a:r>
              <a:rPr lang="en-US" dirty="0" err="1"/>
              <a:t>pieniadzach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gorszy</a:t>
            </a:r>
            <a:r>
              <a:rPr lang="en-US" dirty="0"/>
              <a:t> </a:t>
            </a:r>
            <a:r>
              <a:rPr lang="en-US" dirty="0" err="1"/>
              <a:t>pieniądz</a:t>
            </a:r>
            <a:r>
              <a:rPr lang="en-US" dirty="0"/>
              <a:t> </a:t>
            </a:r>
            <a:r>
              <a:rPr lang="en-US" dirty="0" err="1"/>
              <a:t>wypiera</a:t>
            </a:r>
            <a:r>
              <a:rPr lang="en-US" dirty="0"/>
              <a:t> </a:t>
            </a:r>
            <a:r>
              <a:rPr lang="en-US" dirty="0" err="1"/>
              <a:t>lepszy</a:t>
            </a:r>
            <a:r>
              <a:rPr lang="en-US" dirty="0"/>
              <a:t>. Jest to </a:t>
            </a:r>
            <a:r>
              <a:rPr lang="en-US" dirty="0" err="1"/>
              <a:t>nadal</a:t>
            </a:r>
            <a:r>
              <a:rPr lang="en-US" dirty="0"/>
              <a:t> </a:t>
            </a:r>
            <a:r>
              <a:rPr lang="en-US" dirty="0" err="1"/>
              <a:t>aktualne</a:t>
            </a:r>
            <a:r>
              <a:rPr lang="en-US" dirty="0"/>
              <a:t>. </a:t>
            </a:r>
            <a:r>
              <a:rPr lang="en-US" dirty="0" err="1"/>
              <a:t>Ekonomii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można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doceniać</a:t>
            </a:r>
            <a:r>
              <a:rPr lang="en-US" dirty="0"/>
              <a:t>.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ktoreś</a:t>
            </a:r>
            <a:r>
              <a:rPr lang="en-US" dirty="0"/>
              <a:t> z was </a:t>
            </a:r>
            <a:r>
              <a:rPr lang="en-US" dirty="0" err="1"/>
              <a:t>dzieci</a:t>
            </a:r>
            <a:r>
              <a:rPr lang="en-US" dirty="0"/>
              <a:t> </a:t>
            </a:r>
            <a:r>
              <a:rPr lang="en-US" dirty="0" err="1"/>
              <a:t>będzie</a:t>
            </a:r>
            <a:r>
              <a:rPr lang="en-US" dirty="0"/>
              <a:t> </a:t>
            </a:r>
            <a:r>
              <a:rPr lang="en-US" dirty="0" err="1"/>
              <a:t>wielkim</a:t>
            </a:r>
            <a:r>
              <a:rPr lang="en-US" dirty="0"/>
              <a:t> </a:t>
            </a:r>
            <a:r>
              <a:rPr lang="en-US" dirty="0" err="1"/>
              <a:t>ekonomem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pomoże</a:t>
            </a:r>
            <a:r>
              <a:rPr lang="en-US" dirty="0"/>
              <a:t> </a:t>
            </a:r>
            <a:r>
              <a:rPr lang="en-US" dirty="0" err="1"/>
              <a:t>Polsce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światu</a:t>
            </a:r>
            <a:r>
              <a:rPr lang="en-US" dirty="0"/>
              <a:t>. </a:t>
            </a:r>
            <a:r>
              <a:rPr lang="en-US" dirty="0" err="1"/>
              <a:t>Tyle</a:t>
            </a:r>
            <a:r>
              <a:rPr lang="en-US" dirty="0"/>
              <a:t> jest </a:t>
            </a:r>
            <a:r>
              <a:rPr lang="en-US" dirty="0" err="1"/>
              <a:t>nieszczęść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biedy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2410352"/>
            <a:ext cx="10247621" cy="4447648"/>
          </a:xfrm>
          <a:prstGeom prst="rect">
            <a:avLst/>
          </a:prstGeo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498725"/>
            <a:ext cx="10659534" cy="358034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Krzyzacki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-23111"/>
            <a:ext cx="5017477" cy="6881112"/>
          </a:xfr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4310" y="1012394"/>
            <a:ext cx="6800850" cy="3170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Now is a good time for you to </a:t>
            </a:r>
            <a:r>
              <a:rPr lang="en-US" sz="4800" dirty="0" smtClean="0"/>
              <a:t>explore</a:t>
            </a:r>
            <a:r>
              <a:rPr lang="en-US" sz="4800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Take a </a:t>
            </a:r>
            <a:r>
              <a:rPr lang="en-US" sz="4800" dirty="0" smtClean="0"/>
              <a:t>vacation</a:t>
            </a:r>
            <a:r>
              <a:rPr lang="en-US" sz="4800" dirty="0" smtClean="0">
                <a:solidFill>
                  <a:srgbClr val="0070C0"/>
                </a:solidFill>
              </a:rPr>
              <a:t>.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498725"/>
            <a:ext cx="10659534" cy="358034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Zycie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studiach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Starosc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kkopernika.zsel.edu.pl/pliki/o_obrot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41" y="1377520"/>
            <a:ext cx="8017159" cy="54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696" y="148994"/>
            <a:ext cx="60960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Kopernik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był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gorliwym katolikiem, a swe badania astronomiczne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prowadził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miedzy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innymi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to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– na polecenie papieża – obliczać daty ruchomych świąt w kalendarzu gregoriańskim. „O obrotach sfer niebieskich” wydano dopiero w 1543 roku, tuż przed śmiercią Kopernika.</a:t>
            </a:r>
            <a:endParaRPr lang="en-US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25" y="0"/>
            <a:ext cx="381815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1027906"/>
            <a:ext cx="4300538" cy="5253859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06" y="1825625"/>
            <a:ext cx="5405388" cy="4351338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Kopernik</a:t>
            </a:r>
            <a:r>
              <a:rPr kumimoji="0" lang="en-US" alt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była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moja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kuzynka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śmierci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męża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swego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prowadziła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gospodarstwo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moje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Mogłem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całkowicie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skoncentrować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dobra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kobieta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zdjęła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wysiłek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utrzymania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codzienności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to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49" name="Picture 1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20" y="4636093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95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8" y="3841093"/>
            <a:ext cx="5145869" cy="268048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2" y="2498725"/>
            <a:ext cx="10727267" cy="36988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Recepcja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Tworczosci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Kopernika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810278" cy="4351338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47" y="1825625"/>
            <a:ext cx="4368106" cy="4351338"/>
          </a:xfr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-23111"/>
            <a:ext cx="5017477" cy="6881112"/>
          </a:xfr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4356" y="1526850"/>
            <a:ext cx="6495053" cy="1879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You will  overcome </a:t>
            </a:r>
            <a:r>
              <a:rPr lang="en-US" sz="5400" dirty="0" smtClean="0"/>
              <a:t>difficult</a:t>
            </a:r>
            <a:r>
              <a:rPr lang="en-US" sz="5400" dirty="0" smtClean="0">
                <a:solidFill>
                  <a:srgbClr val="0070C0"/>
                </a:solidFill>
              </a:rPr>
              <a:t> times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5" y="0"/>
            <a:ext cx="5064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6910" y="2690649"/>
            <a:ext cx="9879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Poland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62041" y="0"/>
            <a:ext cx="966143" cy="4099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5358"/>
            <a:ext cx="12065000" cy="2052109"/>
          </a:xfrm>
        </p:spPr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Chyba</a:t>
            </a:r>
            <a:r>
              <a:rPr lang="en-US" dirty="0"/>
              <a:t> </a:t>
            </a:r>
            <a:r>
              <a:rPr lang="en-US" dirty="0" err="1"/>
              <a:t>pomyliło</a:t>
            </a:r>
            <a:r>
              <a:rPr lang="en-US" dirty="0"/>
              <a:t> ci </a:t>
            </a:r>
            <a:r>
              <a:rPr lang="en-US" dirty="0" err="1"/>
              <a:t>się</a:t>
            </a:r>
            <a:r>
              <a:rPr lang="en-US" dirty="0"/>
              <a:t> z </a:t>
            </a:r>
            <a:r>
              <a:rPr lang="en-US" dirty="0" err="1"/>
              <a:t>Keplerem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Giordano Bruno. Ja </a:t>
            </a:r>
            <a:r>
              <a:rPr lang="en-US" dirty="0" err="1"/>
              <a:t>Bogu</a:t>
            </a:r>
            <a:r>
              <a:rPr lang="en-US" dirty="0"/>
              <a:t> </a:t>
            </a:r>
            <a:r>
              <a:rPr lang="en-US" dirty="0" err="1"/>
              <a:t>dzięki</a:t>
            </a:r>
            <a:r>
              <a:rPr lang="en-US" dirty="0"/>
              <a:t> </a:t>
            </a:r>
            <a:r>
              <a:rPr lang="en-US" dirty="0" err="1"/>
              <a:t>wcześniej</a:t>
            </a:r>
            <a:r>
              <a:rPr lang="en-US" dirty="0"/>
              <a:t> </a:t>
            </a:r>
            <a:r>
              <a:rPr lang="en-US" dirty="0" err="1"/>
              <a:t>umarłem</a:t>
            </a:r>
            <a:r>
              <a:rPr lang="en-US" dirty="0"/>
              <a:t>. </a:t>
            </a:r>
            <a:r>
              <a:rPr lang="en-US" dirty="0" err="1"/>
              <a:t>Galileusz</a:t>
            </a:r>
            <a:r>
              <a:rPr lang="en-US" dirty="0"/>
              <a:t> co </a:t>
            </a:r>
            <a:r>
              <a:rPr lang="en-US" dirty="0" err="1"/>
              <a:t>moją</a:t>
            </a:r>
            <a:r>
              <a:rPr lang="en-US" dirty="0"/>
              <a:t> </a:t>
            </a:r>
            <a:r>
              <a:rPr lang="en-US" dirty="0" err="1"/>
              <a:t>teoryję</a:t>
            </a:r>
            <a:r>
              <a:rPr lang="en-US" dirty="0"/>
              <a:t> </a:t>
            </a:r>
            <a:r>
              <a:rPr lang="en-US" dirty="0" err="1"/>
              <a:t>popierał</a:t>
            </a:r>
            <a:r>
              <a:rPr lang="en-US" dirty="0"/>
              <a:t> </a:t>
            </a:r>
            <a:r>
              <a:rPr lang="en-US" dirty="0" err="1"/>
              <a:t>też</a:t>
            </a:r>
            <a:r>
              <a:rPr lang="en-US" dirty="0"/>
              <a:t> </a:t>
            </a:r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sądzony</a:t>
            </a:r>
            <a:r>
              <a:rPr lang="en-US" dirty="0"/>
              <a:t>, ale </a:t>
            </a:r>
            <a:r>
              <a:rPr lang="en-US" dirty="0" err="1"/>
              <a:t>Ojciec</a:t>
            </a:r>
            <a:r>
              <a:rPr lang="en-US" dirty="0"/>
              <a:t> </a:t>
            </a:r>
            <a:r>
              <a:rPr lang="en-US" dirty="0" err="1"/>
              <a:t>święty</a:t>
            </a:r>
            <a:r>
              <a:rPr lang="en-US" dirty="0"/>
              <a:t> Jan Pawel 2 </a:t>
            </a:r>
            <a:r>
              <a:rPr lang="en-US" dirty="0" err="1"/>
              <a:t>już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sądy</a:t>
            </a:r>
            <a:r>
              <a:rPr lang="en-US" dirty="0"/>
              <a:t> </a:t>
            </a:r>
            <a:r>
              <a:rPr lang="en-US" dirty="0" err="1"/>
              <a:t>niesprawiedliwe</a:t>
            </a:r>
            <a:r>
              <a:rPr lang="en-US" dirty="0"/>
              <a:t> </a:t>
            </a:r>
            <a:r>
              <a:rPr lang="en-US" dirty="0" err="1"/>
              <a:t>odwołał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Galileusza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błędy</a:t>
            </a:r>
            <a:r>
              <a:rPr lang="en-US" dirty="0"/>
              <a:t> </a:t>
            </a:r>
            <a:r>
              <a:rPr lang="en-US" dirty="0" err="1"/>
              <a:t>Kościoła</a:t>
            </a:r>
            <a:r>
              <a:rPr lang="en-US" dirty="0"/>
              <a:t> </a:t>
            </a:r>
            <a:r>
              <a:rPr lang="en-US" dirty="0" err="1"/>
              <a:t>ówczesnego</a:t>
            </a:r>
            <a:r>
              <a:rPr lang="en-US" dirty="0"/>
              <a:t> </a:t>
            </a:r>
            <a:r>
              <a:rPr lang="en-US" dirty="0" err="1"/>
              <a:t>odwołał</a:t>
            </a:r>
            <a:r>
              <a:rPr lang="en-US" dirty="0"/>
              <a:t>. </a:t>
            </a:r>
            <a:r>
              <a:rPr lang="en-US" dirty="0" err="1"/>
              <a:t>Dziś</a:t>
            </a:r>
            <a:r>
              <a:rPr lang="en-US" dirty="0"/>
              <a:t> </a:t>
            </a:r>
            <a:r>
              <a:rPr lang="en-US" dirty="0" err="1"/>
              <a:t>między</a:t>
            </a:r>
            <a:r>
              <a:rPr lang="en-US" dirty="0"/>
              <a:t> </a:t>
            </a:r>
            <a:r>
              <a:rPr lang="en-US" dirty="0" err="1"/>
              <a:t>nauka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Kościołem</a:t>
            </a:r>
            <a:r>
              <a:rPr lang="en-US" dirty="0"/>
              <a:t> </a:t>
            </a:r>
            <a:r>
              <a:rPr lang="en-US" dirty="0" err="1"/>
              <a:t>sprzeczności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ma.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426494"/>
            <a:ext cx="5537200" cy="415290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1/15/Giordano_Bruno.jpg/200px-Giordano_Bru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44" y="1965021"/>
            <a:ext cx="2712885" cy="30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41" y="184715"/>
            <a:ext cx="10515600" cy="2245334"/>
          </a:xfrm>
        </p:spPr>
        <p:txBody>
          <a:bodyPr/>
          <a:lstStyle/>
          <a:p>
            <a:r>
              <a:rPr lang="en-US" b="1" u="sng" dirty="0" err="1"/>
              <a:t>Kopernik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 smtClean="0"/>
              <a:t>Krotko</a:t>
            </a:r>
            <a:r>
              <a:rPr lang="en-US" dirty="0" smtClean="0"/>
              <a:t> </a:t>
            </a:r>
            <a:r>
              <a:rPr lang="en-US" dirty="0" err="1" smtClean="0"/>
              <a:t>mowiac</a:t>
            </a:r>
            <a:r>
              <a:rPr lang="en-US" dirty="0" smtClean="0"/>
              <a:t>,  w </a:t>
            </a:r>
            <a:r>
              <a:rPr lang="en-US" dirty="0" err="1" smtClean="0"/>
              <a:t>wyniku</a:t>
            </a:r>
            <a:r>
              <a:rPr lang="en-US" dirty="0" smtClean="0"/>
              <a:t> </a:t>
            </a:r>
            <a:r>
              <a:rPr lang="en-US" dirty="0" err="1" smtClean="0"/>
              <a:t>wyroku</a:t>
            </a:r>
            <a:r>
              <a:rPr lang="en-US" dirty="0" smtClean="0"/>
              <a:t> </a:t>
            </a:r>
            <a:r>
              <a:rPr lang="en-US" dirty="0" err="1" smtClean="0"/>
              <a:t>Inkwizycji</a:t>
            </a:r>
            <a:r>
              <a:rPr lang="en-US" dirty="0" smtClean="0"/>
              <a:t>, </a:t>
            </a:r>
            <a:r>
              <a:rPr lang="en-US" dirty="0" err="1" smtClean="0"/>
              <a:t>zostal</a:t>
            </a:r>
            <a:r>
              <a:rPr lang="en-US" dirty="0" smtClean="0"/>
              <a:t> </a:t>
            </a:r>
            <a:r>
              <a:rPr lang="en-US" dirty="0" err="1" smtClean="0"/>
              <a:t>spalony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stosie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herezje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Wiem</a:t>
            </a:r>
            <a:r>
              <a:rPr lang="en-US" dirty="0" smtClean="0"/>
              <a:t> </a:t>
            </a:r>
            <a:r>
              <a:rPr lang="en-US" dirty="0" err="1"/>
              <a:t>dobrze</a:t>
            </a:r>
            <a:r>
              <a:rPr lang="en-US" dirty="0"/>
              <a:t> co </a:t>
            </a:r>
            <a:r>
              <a:rPr lang="en-US" dirty="0" err="1"/>
              <a:t>było</a:t>
            </a:r>
            <a:r>
              <a:rPr lang="en-US" dirty="0"/>
              <a:t>, ale </a:t>
            </a:r>
            <a:r>
              <a:rPr lang="en-US" dirty="0" err="1"/>
              <a:t>będzie</a:t>
            </a:r>
            <a:r>
              <a:rPr lang="en-US" dirty="0"/>
              <a:t> </a:t>
            </a:r>
            <a:r>
              <a:rPr lang="en-US" dirty="0" err="1"/>
              <a:t>ciekawiej</a:t>
            </a:r>
            <a:r>
              <a:rPr lang="en-US" dirty="0"/>
              <a:t> </a:t>
            </a:r>
            <a:r>
              <a:rPr lang="en-US" dirty="0" err="1"/>
              <a:t>jeśli</a:t>
            </a:r>
            <a:r>
              <a:rPr lang="en-US" dirty="0"/>
              <a:t> </a:t>
            </a:r>
            <a:r>
              <a:rPr lang="en-US" dirty="0" err="1"/>
              <a:t>poszukasz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internecie</a:t>
            </a:r>
            <a:r>
              <a:rPr lang="en-US" dirty="0"/>
              <a:t> </a:t>
            </a:r>
            <a:r>
              <a:rPr lang="en-US" dirty="0" err="1"/>
              <a:t>albo</a:t>
            </a:r>
            <a:r>
              <a:rPr lang="en-US" dirty="0"/>
              <a:t> </a:t>
            </a:r>
            <a:r>
              <a:rPr lang="en-US" dirty="0" err="1"/>
              <a:t>spytasz</a:t>
            </a:r>
            <a:r>
              <a:rPr lang="en-US" dirty="0"/>
              <a:t> </a:t>
            </a:r>
            <a:r>
              <a:rPr lang="en-US" dirty="0" err="1"/>
              <a:t>katechetę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religii</a:t>
            </a:r>
            <a:r>
              <a:rPr lang="en-US" dirty="0"/>
              <a:t>. A </a:t>
            </a:r>
            <a:r>
              <a:rPr lang="en-US" dirty="0" err="1"/>
              <a:t>najlepiej</a:t>
            </a:r>
            <a:r>
              <a:rPr lang="en-US" dirty="0"/>
              <a:t> </a:t>
            </a:r>
            <a:r>
              <a:rPr lang="en-US" dirty="0" err="1"/>
              <a:t>zrób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drugie</a:t>
            </a:r>
            <a:r>
              <a:rPr lang="en-US" dirty="0"/>
              <a:t> a </a:t>
            </a:r>
            <a:r>
              <a:rPr lang="en-US" dirty="0" err="1"/>
              <a:t>potem</a:t>
            </a:r>
            <a:r>
              <a:rPr lang="en-US" dirty="0"/>
              <a:t> </a:t>
            </a:r>
            <a:r>
              <a:rPr lang="en-US" dirty="0" err="1"/>
              <a:t>porównaj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pomyśl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https://encrypted-tbn2.gstatic.com/images?q=tbn:ANd9GcTpqlUGsZb3PBwa7thcTG775l9-9nu0TvNBWyLN46be0nO1cb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5" y="2638573"/>
            <a:ext cx="5618924" cy="42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u.i.wp.pl/bloog/94211602/46217098/GB_OM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44" y="2033194"/>
            <a:ext cx="4446697" cy="4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600200"/>
            <a:ext cx="7874000" cy="5257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7587"/>
            <a:ext cx="7287435" cy="3971652"/>
          </a:xfrm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91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55033"/>
            <a:ext cx="4521200" cy="6781800"/>
          </a:xfrm>
          <a:prstGeom prst="rect">
            <a:avLst/>
          </a:prstGeom>
        </p:spPr>
      </p:pic>
      <p:pic>
        <p:nvPicPr>
          <p:cNvPr id="7" name="Picture 2" descr="images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623"/>
            <a:ext cx="7281333" cy="49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91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2" y="2498725"/>
            <a:ext cx="10727267" cy="36988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ksiadz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00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0" y="34167"/>
            <a:ext cx="4184650" cy="6823833"/>
          </a:xfrm>
        </p:spPr>
      </p:pic>
      <p:sp>
        <p:nvSpPr>
          <p:cNvPr id="3" name="Rectangle 2"/>
          <p:cNvSpPr/>
          <p:nvPr/>
        </p:nvSpPr>
        <p:spPr>
          <a:xfrm>
            <a:off x="416554" y="2021646"/>
            <a:ext cx="6159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/>
              <a:t>Kopernik</a:t>
            </a:r>
            <a:r>
              <a:rPr lang="en-US" sz="2800" b="1" u="sng" dirty="0" smtClean="0"/>
              <a:t>. </a:t>
            </a:r>
            <a:r>
              <a:rPr lang="en-US" sz="2800" dirty="0" err="1" smtClean="0"/>
              <a:t>Owszem</a:t>
            </a:r>
            <a:r>
              <a:rPr lang="en-US" sz="2800" dirty="0" smtClean="0"/>
              <a:t>, </a:t>
            </a:r>
            <a:r>
              <a:rPr lang="en-US" sz="2800" dirty="0" err="1" smtClean="0"/>
              <a:t>jestem</a:t>
            </a:r>
            <a:r>
              <a:rPr lang="en-US" sz="2800" dirty="0" smtClean="0"/>
              <a:t> </a:t>
            </a:r>
            <a:r>
              <a:rPr lang="en-US" sz="2800" dirty="0" err="1" smtClean="0"/>
              <a:t>wyswieconym</a:t>
            </a:r>
            <a:r>
              <a:rPr lang="en-US" sz="2800" dirty="0" smtClean="0"/>
              <a:t> </a:t>
            </a:r>
            <a:r>
              <a:rPr lang="pl-PL" sz="2800" dirty="0" smtClean="0"/>
              <a:t>ksi</a:t>
            </a:r>
            <a:r>
              <a:rPr lang="en-US" sz="2800" dirty="0" smtClean="0"/>
              <a:t>e</a:t>
            </a:r>
            <a:r>
              <a:rPr lang="pl-PL" sz="2800" dirty="0" smtClean="0"/>
              <a:t>dz</a:t>
            </a:r>
            <a:r>
              <a:rPr lang="en-US" sz="2800" dirty="0" err="1" smtClean="0"/>
              <a:t>em</a:t>
            </a:r>
            <a:r>
              <a:rPr lang="pl-PL" sz="2800" dirty="0" smtClean="0"/>
              <a:t> katolicki</a:t>
            </a:r>
            <a:r>
              <a:rPr lang="en-US" sz="2800" dirty="0" smtClean="0"/>
              <a:t>m, </a:t>
            </a:r>
            <a:r>
              <a:rPr lang="en-US" sz="2800" dirty="0" err="1" smtClean="0"/>
              <a:t>bylem</a:t>
            </a:r>
            <a:r>
              <a:rPr lang="en-US" sz="2800" dirty="0" smtClean="0"/>
              <a:t> </a:t>
            </a:r>
            <a:r>
              <a:rPr lang="en-US" sz="2800" dirty="0" err="1" smtClean="0"/>
              <a:t>lekarzem</a:t>
            </a:r>
            <a:r>
              <a:rPr lang="en-US" sz="2800" dirty="0" smtClean="0"/>
              <a:t> </a:t>
            </a:r>
            <a:r>
              <a:rPr lang="en-US" sz="2800" dirty="0" err="1" smtClean="0"/>
              <a:t>kilku</a:t>
            </a:r>
            <a:r>
              <a:rPr lang="en-US" sz="2800" dirty="0" smtClean="0"/>
              <a:t> </a:t>
            </a:r>
            <a:r>
              <a:rPr lang="en-US" sz="2800" dirty="0" err="1" smtClean="0"/>
              <a:t>biskupow</a:t>
            </a:r>
            <a:r>
              <a:rPr lang="en-US" sz="2800" dirty="0" smtClean="0"/>
              <a:t>, ale </a:t>
            </a:r>
            <a:r>
              <a:rPr lang="en-US" sz="2800" dirty="0" err="1" smtClean="0"/>
              <a:t>bylem</a:t>
            </a:r>
            <a:r>
              <a:rPr lang="en-US" sz="2800" dirty="0" smtClean="0"/>
              <a:t> </a:t>
            </a:r>
            <a:r>
              <a:rPr lang="en-US" sz="2800" dirty="0" err="1" smtClean="0"/>
              <a:t>tylko</a:t>
            </a:r>
            <a:r>
              <a:rPr lang="en-US" sz="2800" dirty="0" smtClean="0"/>
              <a:t> </a:t>
            </a:r>
            <a:r>
              <a:rPr lang="en-US" sz="2800" dirty="0" err="1" smtClean="0"/>
              <a:t>kanonikiem</a:t>
            </a:r>
            <a:r>
              <a:rPr lang="en-US" sz="2800" dirty="0" smtClean="0"/>
              <a:t>. </a:t>
            </a:r>
            <a:r>
              <a:rPr lang="pl-PL" sz="2800" dirty="0" smtClean="0"/>
              <a:t> </a:t>
            </a:r>
            <a:endParaRPr lang="en-US" sz="2800" dirty="0"/>
          </a:p>
        </p:txBody>
      </p:sp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43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0" y="34167"/>
            <a:ext cx="4184650" cy="682383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80073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In principle, my child, you should refer to me as Reverend, or Father, because I am an Ordained Catholic Priest.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But because in reality I am only a robot that personifies Copernicus you can talk to me in any way.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Your way of referring to me will illustrate your culture and your knowledge.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Remember that I am a programmed robot that has some free will or randomness.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I represent works of many engineers..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Blackadder ITC" panose="04020505051007020D02" pitchFamily="82" charset="0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0" y="6148823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Kopernik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Mikołaj </a:t>
            </a:r>
            <a:r>
              <a:rPr lang="pl-PL" dirty="0"/>
              <a:t>Kopernik </a:t>
            </a:r>
            <a:r>
              <a:rPr lang="pl-PL" dirty="0" smtClean="0"/>
              <a:t>należy </a:t>
            </a:r>
            <a:r>
              <a:rPr lang="pl-PL" dirty="0"/>
              <a:t>do świętych czczonych w amerykańskim kościele </a:t>
            </a:r>
            <a:r>
              <a:rPr lang="pl-PL" dirty="0" smtClean="0"/>
              <a:t>metodystycznym</a:t>
            </a:r>
            <a:r>
              <a:rPr lang="en-US" dirty="0" smtClean="0"/>
              <a:t>. </a:t>
            </a:r>
            <a:r>
              <a:rPr lang="en-US" dirty="0" err="1" smtClean="0"/>
              <a:t>Fakt</a:t>
            </a:r>
            <a:r>
              <a:rPr lang="en-US" dirty="0" smtClean="0"/>
              <a:t> ten</a:t>
            </a:r>
            <a:r>
              <a:rPr lang="en-US" dirty="0"/>
              <a:t> </a:t>
            </a:r>
            <a:r>
              <a:rPr lang="pl-PL" dirty="0" smtClean="0"/>
              <a:t>nie </a:t>
            </a:r>
            <a:r>
              <a:rPr lang="pl-PL" dirty="0"/>
              <a:t>jest w naszym kraju powszechnie znany. </a:t>
            </a:r>
            <a:endParaRPr lang="en-US" dirty="0" smtClean="0"/>
          </a:p>
          <a:p>
            <a:r>
              <a:rPr lang="en-US" dirty="0"/>
              <a:t>M</a:t>
            </a:r>
            <a:r>
              <a:rPr lang="pl-PL" dirty="0" smtClean="0"/>
              <a:t>etodystom </a:t>
            </a:r>
            <a:r>
              <a:rPr lang="pl-PL" dirty="0"/>
              <a:t>mogło się spodobać także ekonomiczne prawo Kopernika, który zauważył, że gorszy pieniądz wypiera lepszy. </a:t>
            </a:r>
            <a:endParaRPr lang="en-US" dirty="0" smtClean="0"/>
          </a:p>
          <a:p>
            <a:r>
              <a:rPr lang="pl-PL" dirty="0" smtClean="0"/>
              <a:t>Nicolaus </a:t>
            </a:r>
            <a:r>
              <a:rPr lang="pl-PL" dirty="0"/>
              <a:t>Copernicus, bo pod takim imieniem i nazwiskiem jest znany poza Polską, czczony jest 23 maja wraz z innym wielkim astronomem, Johannesem Keplerem (1571-1630). </a:t>
            </a:r>
            <a:endParaRPr lang="en-US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696" y="148994"/>
            <a:ext cx="980370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Kopernik</a:t>
            </a:r>
            <a:r>
              <a:rPr 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był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gorliwym katolikiem, a swe badania astronomiczne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prowadził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polecenie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papieża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Miedzy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innymi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to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obliczać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daty ruchomych świąt w kalendarzu gregoriańskim. </a:t>
            </a:r>
            <a:endParaRPr lang="en-US" sz="2400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-23111"/>
            <a:ext cx="5017477" cy="6881112"/>
          </a:xfr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2188" y="1272262"/>
            <a:ext cx="5124201" cy="2442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You</a:t>
            </a:r>
            <a:r>
              <a:rPr lang="en-US" sz="4000" dirty="0" smtClean="0">
                <a:solidFill>
                  <a:srgbClr val="0070C0"/>
                </a:solidFill>
              </a:rPr>
              <a:t> will </a:t>
            </a:r>
            <a:r>
              <a:rPr lang="en-US" sz="4000" dirty="0" smtClean="0"/>
              <a:t>discover</a:t>
            </a:r>
            <a:r>
              <a:rPr lang="en-US" sz="4000" dirty="0" smtClean="0">
                <a:solidFill>
                  <a:srgbClr val="0070C0"/>
                </a:solidFill>
              </a:rPr>
              <a:t> something </a:t>
            </a:r>
            <a:r>
              <a:rPr lang="en-US" sz="4000" dirty="0" smtClean="0"/>
              <a:t>wonderful </a:t>
            </a:r>
            <a:r>
              <a:rPr lang="en-US" sz="4000" dirty="0" smtClean="0">
                <a:solidFill>
                  <a:srgbClr val="0070C0"/>
                </a:solidFill>
              </a:rPr>
              <a:t>about yourself. 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70" t="26633" r="64621" b="39697"/>
          <a:stretch/>
        </p:blipFill>
        <p:spPr>
          <a:xfrm>
            <a:off x="0" y="1336261"/>
            <a:ext cx="12192000" cy="5521740"/>
          </a:xfrm>
          <a:prstGeom prst="rect">
            <a:avLst/>
          </a:prstGeom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28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97" t="31482" r="70303" b="29191"/>
          <a:stretch/>
        </p:blipFill>
        <p:spPr>
          <a:xfrm>
            <a:off x="0" y="-27569"/>
            <a:ext cx="9337964" cy="6885569"/>
          </a:xfrm>
          <a:prstGeom prst="rect">
            <a:avLst/>
          </a:prstGeom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70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0" y="34167"/>
            <a:ext cx="4184650" cy="682383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663190" y="1051560"/>
            <a:ext cx="4091940" cy="2503170"/>
          </a:xfrm>
          <a:prstGeom prst="wedgeRectCallout">
            <a:avLst>
              <a:gd name="adj1" fmla="val 129446"/>
              <a:gd name="adj2" fmla="val 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No to teraz malutki </a:t>
            </a:r>
            <a:r>
              <a:rPr lang="pl-PL" sz="3200" dirty="0" smtClean="0"/>
              <a:t>egzamin</a:t>
            </a:r>
            <a:r>
              <a:rPr lang="en-US" sz="3200" dirty="0" smtClean="0"/>
              <a:t>.</a:t>
            </a:r>
          </a:p>
          <a:p>
            <a:r>
              <a:rPr lang="pl-PL" sz="3200" dirty="0"/>
              <a:t> </a:t>
            </a:r>
            <a:endParaRPr lang="en-US" sz="3200" dirty="0"/>
          </a:p>
          <a:p>
            <a:pPr lvl="0"/>
            <a:r>
              <a:rPr lang="pl-PL" sz="3200" dirty="0"/>
              <a:t>Wyjaśnij co to jest układ geocentryczny.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00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57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No </a:t>
            </a:r>
            <a:r>
              <a:rPr lang="pl-PL" dirty="0"/>
              <a:t>to teraz malutki </a:t>
            </a:r>
            <a:r>
              <a:rPr lang="pl-PL" dirty="0" smtClean="0"/>
              <a:t>egzamin</a:t>
            </a:r>
            <a:r>
              <a:rPr lang="pl-PL" dirty="0"/>
              <a:t> </a:t>
            </a:r>
            <a:endParaRPr lang="en-US" dirty="0"/>
          </a:p>
          <a:p>
            <a:pPr lvl="0"/>
            <a:r>
              <a:rPr lang="pl-PL" dirty="0"/>
              <a:t>Wymień ciała niebieskie wchodzące w skład Układu Słonecznego.</a:t>
            </a:r>
            <a:br>
              <a:rPr lang="pl-PL" dirty="0"/>
            </a:br>
            <a:r>
              <a:rPr lang="pl-PL" dirty="0"/>
              <a:t>Wymień w kolejności od Słońca planety Układu Słonecznego.</a:t>
            </a:r>
            <a:br>
              <a:rPr lang="pl-PL" dirty="0"/>
            </a:br>
            <a:r>
              <a:rPr lang="pl-PL" dirty="0"/>
              <a:t>Podaj charakterystyczne cechy planet.</a:t>
            </a:r>
            <a:endParaRPr lang="en-US" dirty="0"/>
          </a:p>
          <a:p>
            <a:pPr lvl="0"/>
            <a:r>
              <a:rPr lang="pl-PL" dirty="0"/>
              <a:t>Wyjaśnij co to jest układ geocentryczny.</a:t>
            </a:r>
            <a:endParaRPr lang="en-US" dirty="0"/>
          </a:p>
          <a:p>
            <a:pPr lvl="0"/>
            <a:r>
              <a:rPr lang="pl-PL" dirty="0"/>
              <a:t>Wyjaśnij co to jest układ heliocentryczny.</a:t>
            </a:r>
            <a:endParaRPr lang="en-US" dirty="0"/>
          </a:p>
          <a:p>
            <a:pPr lvl="0"/>
            <a:r>
              <a:rPr lang="pl-PL" dirty="0"/>
              <a:t>Co to jest planeta.</a:t>
            </a:r>
            <a:endParaRPr lang="en-US" dirty="0"/>
          </a:p>
          <a:p>
            <a:pPr lvl="0"/>
            <a:r>
              <a:rPr lang="pl-PL" dirty="0"/>
              <a:t>Co to jest gwiazda.</a:t>
            </a:r>
            <a:endParaRPr lang="en-US" dirty="0"/>
          </a:p>
          <a:p>
            <a:pPr lvl="0"/>
            <a:r>
              <a:rPr lang="pl-PL" dirty="0"/>
              <a:t>Co to jest planetoida.</a:t>
            </a:r>
            <a:endParaRPr lang="en-US" dirty="0"/>
          </a:p>
          <a:p>
            <a:pPr lvl="0"/>
            <a:r>
              <a:rPr lang="pl-PL" dirty="0"/>
              <a:t>Co to jest satelita</a:t>
            </a:r>
            <a:endParaRPr lang="en-US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0" y="34167"/>
            <a:ext cx="4184650" cy="68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/>
              <a:t>Co to jest meteor</a:t>
            </a:r>
            <a:endParaRPr lang="en-US" dirty="0"/>
          </a:p>
          <a:p>
            <a:pPr lvl="0"/>
            <a:r>
              <a:rPr lang="pl-PL" dirty="0"/>
              <a:t>Co to jest kometa        </a:t>
            </a:r>
            <a:endParaRPr lang="en-US" dirty="0"/>
          </a:p>
          <a:p>
            <a:pPr lvl="0"/>
            <a:r>
              <a:rPr lang="pl-PL" dirty="0"/>
              <a:t>Która planeta krąży najdalej Słońca,                           </a:t>
            </a:r>
            <a:endParaRPr lang="en-US" dirty="0"/>
          </a:p>
          <a:p>
            <a:pPr lvl="0"/>
            <a:r>
              <a:rPr lang="pl-PL" dirty="0"/>
              <a:t>Która planeta jest największa w Układzie  Słonecznym,</a:t>
            </a:r>
            <a:endParaRPr lang="en-US" dirty="0"/>
          </a:p>
          <a:p>
            <a:pPr lvl="0"/>
            <a:r>
              <a:rPr lang="pl-PL" dirty="0"/>
              <a:t>Która planeta krąży najbliżej Ziemi,</a:t>
            </a:r>
            <a:endParaRPr lang="en-US" dirty="0"/>
          </a:p>
          <a:p>
            <a:pPr lvl="0"/>
            <a:r>
              <a:rPr lang="pl-PL" dirty="0"/>
              <a:t>Która planeta ma najwięcej księżyców,                </a:t>
            </a:r>
            <a:endParaRPr lang="en-US" dirty="0"/>
          </a:p>
          <a:p>
            <a:pPr lvl="0"/>
            <a:r>
              <a:rPr lang="pl-PL" dirty="0"/>
              <a:t>Która planeta to tak zwana ,,czerwona planeta’’,  </a:t>
            </a:r>
            <a:endParaRPr lang="en-US" dirty="0"/>
          </a:p>
          <a:p>
            <a:pPr lvl="0"/>
            <a:r>
              <a:rPr lang="pl-PL" dirty="0"/>
              <a:t>Która planety naleza do planet olbrzymów,                   </a:t>
            </a:r>
            <a:endParaRPr lang="en-US" dirty="0"/>
          </a:p>
          <a:p>
            <a:pPr lvl="0"/>
            <a:r>
              <a:rPr lang="pl-PL" dirty="0"/>
              <a:t>Która planeta ma 8 księżyców,</a:t>
            </a:r>
            <a:endParaRPr lang="en-US" dirty="0"/>
          </a:p>
          <a:p>
            <a:pPr lvl="0"/>
            <a:r>
              <a:rPr lang="pl-PL" dirty="0"/>
              <a:t>Na której planecie istnieje życie, ąęśółżźńć</a:t>
            </a:r>
            <a:endParaRPr lang="en-US" dirty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pl-PL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873" y="649480"/>
            <a:ext cx="68114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pl-PL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 mam w ręku?                   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krąży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najbliżej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Słońca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Czwarta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Układu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Słonecznego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nazwa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średnio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oddalona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Słońca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58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milion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to? 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obiegu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wok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Słońca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wynosi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 lat.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zbudowana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gł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lodu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najbardziej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gorąca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15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księżyc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widoczny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pierście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ń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wok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siebie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atmosferze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Kopernik</a:t>
            </a:r>
            <a:r>
              <a:rPr lang="pl-PL" u="sng" dirty="0"/>
              <a:t>: </a:t>
            </a:r>
            <a:r>
              <a:rPr lang="pl-PL" dirty="0"/>
              <a:t>A teraz dam wam zadanie matematyczne o mnie do rozwiązania.  (trudne!)</a:t>
            </a:r>
            <a:endParaRPr lang="en-US" dirty="0"/>
          </a:p>
          <a:p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wydania</a:t>
            </a:r>
            <a:r>
              <a:rPr lang="en-US" dirty="0"/>
              <a:t> </a:t>
            </a:r>
            <a:r>
              <a:rPr lang="en-US" dirty="0" err="1"/>
              <a:t>dzieła</a:t>
            </a:r>
            <a:r>
              <a:rPr lang="en-US" dirty="0"/>
              <a:t> </a:t>
            </a:r>
            <a:r>
              <a:rPr lang="en-US" dirty="0" err="1"/>
              <a:t>Mikołaja</a:t>
            </a:r>
            <a:r>
              <a:rPr lang="en-US" dirty="0"/>
              <a:t> </a:t>
            </a:r>
            <a:r>
              <a:rPr lang="en-US" dirty="0" err="1"/>
              <a:t>Kopernika</a:t>
            </a:r>
            <a:r>
              <a:rPr lang="en-US" dirty="0"/>
              <a:t> „O </a:t>
            </a:r>
            <a:r>
              <a:rPr lang="en-US" dirty="0" err="1"/>
              <a:t>obrotach</a:t>
            </a:r>
            <a:r>
              <a:rPr lang="en-US" dirty="0"/>
              <a:t> </a:t>
            </a:r>
            <a:r>
              <a:rPr lang="en-US" dirty="0" err="1"/>
              <a:t>ciał</a:t>
            </a:r>
            <a:r>
              <a:rPr lang="en-US" dirty="0"/>
              <a:t> </a:t>
            </a:r>
            <a:r>
              <a:rPr lang="en-US" dirty="0" err="1"/>
              <a:t>niebieskich</a:t>
            </a:r>
            <a:r>
              <a:rPr lang="en-US" dirty="0"/>
              <a:t>” jest </a:t>
            </a:r>
            <a:r>
              <a:rPr lang="en-US" dirty="0" err="1"/>
              <a:t>liczbą</a:t>
            </a:r>
            <a:r>
              <a:rPr lang="en-US" dirty="0"/>
              <a:t> </a:t>
            </a:r>
            <a:r>
              <a:rPr lang="en-US" dirty="0" err="1"/>
              <a:t>czterocyfrową</a:t>
            </a:r>
            <a:r>
              <a:rPr lang="en-US" dirty="0"/>
              <a:t>, </a:t>
            </a:r>
            <a:r>
              <a:rPr lang="en-US" dirty="0" err="1"/>
              <a:t>której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cyfr</a:t>
            </a:r>
            <a:r>
              <a:rPr lang="en-US" dirty="0"/>
              <a:t> </a:t>
            </a:r>
            <a:r>
              <a:rPr lang="en-US" dirty="0" err="1"/>
              <a:t>wynosi</a:t>
            </a:r>
            <a:r>
              <a:rPr lang="en-US" dirty="0"/>
              <a:t> 13, </a:t>
            </a:r>
            <a:r>
              <a:rPr lang="en-US" dirty="0" err="1"/>
              <a:t>cyfra</a:t>
            </a:r>
            <a:r>
              <a:rPr lang="en-US" dirty="0"/>
              <a:t> </a:t>
            </a:r>
            <a:r>
              <a:rPr lang="en-US" dirty="0" err="1"/>
              <a:t>dziesiątek</a:t>
            </a:r>
            <a:r>
              <a:rPr lang="en-US" dirty="0"/>
              <a:t> </a:t>
            </a:r>
            <a:r>
              <a:rPr lang="en-US" dirty="0" err="1"/>
              <a:t>stanowi</a:t>
            </a:r>
            <a:r>
              <a:rPr lang="en-US" dirty="0"/>
              <a:t> 80% </a:t>
            </a:r>
            <a:r>
              <a:rPr lang="en-US" dirty="0" err="1"/>
              <a:t>cyfry</a:t>
            </a:r>
            <a:r>
              <a:rPr lang="en-US" dirty="0"/>
              <a:t> </a:t>
            </a:r>
            <a:r>
              <a:rPr lang="en-US" dirty="0" err="1"/>
              <a:t>setek</a:t>
            </a:r>
            <a:r>
              <a:rPr lang="en-US" dirty="0"/>
              <a:t>, a </a:t>
            </a:r>
            <a:r>
              <a:rPr lang="en-US" dirty="0" err="1"/>
              <a:t>cyfra</a:t>
            </a:r>
            <a:r>
              <a:rPr lang="en-US" dirty="0"/>
              <a:t> </a:t>
            </a:r>
            <a:r>
              <a:rPr lang="en-US" dirty="0" err="1"/>
              <a:t>tysięcy</a:t>
            </a:r>
            <a:r>
              <a:rPr lang="en-US" dirty="0"/>
              <a:t> jest 7 </a:t>
            </a:r>
            <a:r>
              <a:rPr lang="en-US" dirty="0" err="1"/>
              <a:t>razy</a:t>
            </a:r>
            <a:r>
              <a:rPr lang="en-US" dirty="0"/>
              <a:t> </a:t>
            </a:r>
            <a:r>
              <a:rPr lang="en-US" dirty="0" err="1"/>
              <a:t>mniejsza</a:t>
            </a:r>
            <a:r>
              <a:rPr lang="en-US" dirty="0"/>
              <a:t> od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dirty="0" err="1"/>
              <a:t>jedności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dziesiątek</a:t>
            </a:r>
            <a:r>
              <a:rPr lang="en-US" dirty="0"/>
              <a:t>. </a:t>
            </a:r>
            <a:r>
              <a:rPr lang="en-US" dirty="0" err="1"/>
              <a:t>Znajdź</a:t>
            </a:r>
            <a:r>
              <a:rPr lang="en-US" dirty="0"/>
              <a:t> </a:t>
            </a:r>
            <a:r>
              <a:rPr lang="en-US" dirty="0" err="1"/>
              <a:t>tę</a:t>
            </a:r>
            <a:r>
              <a:rPr lang="en-US" dirty="0"/>
              <a:t> </a:t>
            </a:r>
            <a:r>
              <a:rPr lang="en-US" dirty="0" err="1"/>
              <a:t>datę</a:t>
            </a:r>
            <a:r>
              <a:rPr lang="en-US" dirty="0"/>
              <a:t>.</a:t>
            </a: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.wp.pl/a/f/jpeg/32536/kopernik3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0" y="837634"/>
            <a:ext cx="11516880" cy="56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96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homoemocjonalista.blox.pl/resource/DDK_6_chrzest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914650"/>
            <a:ext cx="6096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029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mapapolski.biz/wp-content/uploads/2010/12/fotolia_2803274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0.gstatic.com/images?q=tbn:ANd9GcRc8Kd1DyoJpd3lCowAsFaCBg4TpulwREhid8lkHovQE8_UT5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17538"/>
            <a:ext cx="27813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8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3250</Words>
  <Application>Microsoft Office PowerPoint</Application>
  <PresentationFormat>Widescreen</PresentationFormat>
  <Paragraphs>403</Paragraphs>
  <Slides>100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9" baseType="lpstr">
      <vt:lpstr>MS PGothic</vt:lpstr>
      <vt:lpstr>Agency FB</vt:lpstr>
      <vt:lpstr>Aharoni</vt:lpstr>
      <vt:lpstr>Algerian</vt:lpstr>
      <vt:lpstr>Andalus</vt:lpstr>
      <vt:lpstr>Arial</vt:lpstr>
      <vt:lpstr>Arial Black</vt:lpstr>
      <vt:lpstr>Baskerville Old Face</vt:lpstr>
      <vt:lpstr>Blackadder ITC</vt:lpstr>
      <vt:lpstr>Bookman Old Style</vt:lpstr>
      <vt:lpstr>Bradley Hand ITC</vt:lpstr>
      <vt:lpstr>Calibri</vt:lpstr>
      <vt:lpstr>Calibri Light</vt:lpstr>
      <vt:lpstr>Chiller</vt:lpstr>
      <vt:lpstr>ESSTIXFifteen</vt:lpstr>
      <vt:lpstr>Franklin Gothic Heavy</vt:lpstr>
      <vt:lpstr>Mathematica6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Copernicus: Some painted me as shown here.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 jest robot-Kopernik?</vt:lpstr>
      <vt:lpstr>Jestem robotem,  w srodku mam motory,  czujniki i komputery</vt:lpstr>
      <vt:lpstr>Dziecinstwo I mlodosc  Kopernika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Kopernik jako astronom</vt:lpstr>
      <vt:lpstr>PowerPoint Presentation</vt:lpstr>
      <vt:lpstr>Astrolabium</vt:lpstr>
      <vt:lpstr>Astrolabium</vt:lpstr>
      <vt:lpstr>Frombork</vt:lpstr>
      <vt:lpstr>PowerPoint Presentation</vt:lpstr>
      <vt:lpstr>PowerPoint Presentation</vt:lpstr>
      <vt:lpstr>PowerPoint Presentation</vt:lpstr>
      <vt:lpstr>PowerPoint Presentation</vt:lpstr>
      <vt:lpstr>Historia czasow Kopernika</vt:lpstr>
      <vt:lpstr>PowerPoint Presentation</vt:lpstr>
      <vt:lpstr>Pieniadze i Ekonomia</vt:lpstr>
      <vt:lpstr>PowerPoint Presentation</vt:lpstr>
      <vt:lpstr>Zakon Krzyzacki</vt:lpstr>
      <vt:lpstr>PowerPoint Presentation</vt:lpstr>
      <vt:lpstr>Zycie po studiach Starosc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Recepcja Tworczosci Kopernika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Kopernik ksiadz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Perkowski</dc:creator>
  <cp:lastModifiedBy>Marek Perkowski</cp:lastModifiedBy>
  <cp:revision>96</cp:revision>
  <dcterms:created xsi:type="dcterms:W3CDTF">2015-09-13T20:03:42Z</dcterms:created>
  <dcterms:modified xsi:type="dcterms:W3CDTF">2015-10-01T17:30:28Z</dcterms:modified>
</cp:coreProperties>
</file>